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4" r:id="rId2"/>
    <p:sldId id="287" r:id="rId3"/>
    <p:sldId id="278" r:id="rId4"/>
    <p:sldId id="277" r:id="rId5"/>
    <p:sldId id="270" r:id="rId6"/>
    <p:sldId id="279" r:id="rId7"/>
    <p:sldId id="271" r:id="rId8"/>
    <p:sldId id="272" r:id="rId9"/>
    <p:sldId id="286" r:id="rId10"/>
    <p:sldId id="273" r:id="rId11"/>
    <p:sldId id="282" r:id="rId12"/>
    <p:sldId id="284" r:id="rId13"/>
    <p:sldId id="285" r:id="rId14"/>
    <p:sldId id="268" r:id="rId15"/>
    <p:sldId id="274" r:id="rId1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8" autoAdjust="0"/>
    <p:restoredTop sz="95773" autoAdjust="0"/>
  </p:normalViewPr>
  <p:slideViewPr>
    <p:cSldViewPr snapToGrid="0">
      <p:cViewPr>
        <p:scale>
          <a:sx n="95" d="100"/>
          <a:sy n="95" d="100"/>
        </p:scale>
        <p:origin x="-293" y="-2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EB527487-D852-499B-D234-19E5C14FB5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048AD632-8721-F0DA-79A0-61131D2261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E2F0B-960A-4C93-8B7B-8A22B92A57A2}" type="datetime1">
              <a:rPr lang="pl-PL" smtClean="0"/>
              <a:t>25.05.2025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A77C00D-1510-01E1-4AF2-17DA6BA28F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BBF8204-75B6-4AB6-81F3-15677B180A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A5A38-CFDD-4373-BBE6-9E6F4A3E49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096598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5D6DC-05D4-4E47-8443-2DB3FDF3BB57}" type="datetime1">
              <a:rPr lang="pl-PL" smtClean="0"/>
              <a:t>25.05.2025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1B91F-32F9-4E5D-AA3E-68307638A81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144226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24012-0B71-248F-871B-FE7FDB3C8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3300DA6-8DA4-C82E-E702-30502328D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268127AF-A530-B9A9-A661-F2EEE8FB1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0ED04CE-7934-35F1-791F-D5E52B635E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2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6F3F18A-7A73-4814-3500-2387F4A37A1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D78D1EB-0470-43F8-99F2-4A9D778CD4DC}" type="datetime1">
              <a:rPr lang="pl-PL" smtClean="0"/>
              <a:t>26.05.2025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0494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25D6DC-05D4-4E47-8443-2DB3FDF3BB57}" type="datetime1">
              <a:rPr lang="pl-PL" smtClean="0"/>
              <a:t>25.05.2025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49522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25D6DC-05D4-4E47-8443-2DB3FDF3BB57}" type="datetime1">
              <a:rPr lang="pl-PL" smtClean="0"/>
              <a:t>25.05.2025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3114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xczczx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25D6DC-05D4-4E47-8443-2DB3FDF3BB57}" type="datetime1">
              <a:rPr lang="pl-PL" smtClean="0"/>
              <a:t>27.05.2025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4646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25D6DC-05D4-4E47-8443-2DB3FDF3BB57}" type="datetime1">
              <a:rPr lang="pl-PL" smtClean="0"/>
              <a:t>27.05.2025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1407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25D6DC-05D4-4E47-8443-2DB3FDF3BB57}" type="datetime1">
              <a:rPr lang="pl-PL" smtClean="0"/>
              <a:t>26.05.2025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1187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dirty="0"/>
              <a:t>Polityka ta może być deterministyczna</a:t>
            </a:r>
            <a:r>
              <a:rPr lang="pl-PL" sz="1200" dirty="0"/>
              <a:t> (zawsze ta sama akcja w danym stanie) </a:t>
            </a:r>
            <a:r>
              <a:rPr lang="pl-PL" sz="1200" b="1" dirty="0"/>
              <a:t>lub stochastyczna</a:t>
            </a:r>
            <a:r>
              <a:rPr lang="pl-PL" sz="1200" dirty="0"/>
              <a:t> (akcja wybierana losowo z rozkładu prawdopodobieństwa) – co pozwala na lepszą eksplorację i elastyczność w dynamicznych środowiskach.</a:t>
            </a:r>
          </a:p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25D6DC-05D4-4E47-8443-2DB3FDF3BB57}" type="datetime1">
              <a:rPr lang="pl-PL" smtClean="0"/>
              <a:t>26.05.2025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2881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5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DDF5976-BE7A-9115-3048-BB890A79FBB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45FDA5E-8A51-49D2-9C45-D7DDE51D5345}" type="datetime1">
              <a:rPr lang="pl-PL" smtClean="0"/>
              <a:t>25.05.2025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5158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25C3B-CEB2-F8D0-6137-18AC368BF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D43A3909-308F-7254-0C8D-B9E5A59EB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E10ECDDD-E4AE-208F-9FF2-A6CDBCAC4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35417F2-A193-AD6E-7B63-E1D10FD1C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6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20FD4E4-09FF-CABF-B2FB-E93FC762512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6B10312-178E-4AD3-8E3D-35982746E109}" type="datetime1">
              <a:rPr lang="pl-PL" smtClean="0"/>
              <a:t>25.05.2025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418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25D6DC-05D4-4E47-8443-2DB3FDF3BB57}" type="datetime1">
              <a:rPr lang="pl-PL" smtClean="0"/>
              <a:t>27.05.2025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3233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25D6DC-05D4-4E47-8443-2DB3FDF3BB57}" type="datetime1">
              <a:rPr lang="pl-PL" smtClean="0"/>
              <a:t>27.05.2025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7161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l-PL" b="1" dirty="0"/>
              <a:t>Znormalizowane długości kolejek</a:t>
            </a:r>
            <a:r>
              <a:rPr lang="pl-PL" dirty="0"/>
              <a:t> (</a:t>
            </a:r>
            <a:r>
              <a:rPr lang="pl-PL" dirty="0" err="1"/>
              <a:t>queue_lengths</a:t>
            </a:r>
            <a:r>
              <a:rPr lang="pl-PL" dirty="0"/>
              <a:t>) – liczba pojazdów zatrzymanych na wszystkich pasach każdego z 4 sygnalizatorów, podzielona przez maksymalną długość kolejki.</a:t>
            </a:r>
          </a:p>
          <a:p>
            <a:r>
              <a:rPr lang="pl-PL" b="1" dirty="0"/>
              <a:t>Znormalizowane czasy oczekiwania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25D6DC-05D4-4E47-8443-2DB3FDF3BB57}" type="datetime1">
              <a:rPr lang="pl-PL" smtClean="0"/>
              <a:t>27.05.2025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74657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25D6DC-05D4-4E47-8443-2DB3FDF3BB57}" type="datetime1">
              <a:rPr lang="pl-PL" smtClean="0"/>
              <a:t>27.05.2025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9609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028BEB-3C7C-1A35-19B9-500AD4EFA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BFD59C3-50F1-5D9E-40F8-05EFCC462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926A2D9-CC7A-C510-E21D-A8909050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WYŻSZA SZKOŁA ZARZĄDZANIA I BANKOWOŚCI W KRAKOWIE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60E5BBF-B37E-5199-EFDC-479AFD68D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37D3422-A278-B887-CE56-43614512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6028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0E4D7E-F7BA-32AC-B246-F47ACCC81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1737AE3-B8BC-738D-3EA7-A117BF378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11FE3E7-7597-772E-6CDA-A48D94199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WYŻSZA SZKOŁA ZARZĄDZANIA I BANKOWOŚCI W KRAKOWIE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BB9D77B-6067-AF54-3042-2B3999FB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B428809-F76C-D3C5-CECF-8E987288C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42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A4D2E0B1-8435-D772-7702-EA2F2000F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BB154DF-5BDB-FF75-ADC8-C49AB82AF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0855D2C-771C-B02E-2536-BA55F50D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WYŻSZA SZKOŁA ZARZĄDZANIA I BANKOWOŚCI W KRAKOWIE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4C61F62-A7AB-A41A-2057-28209D8D2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21DBEDD-B35C-6848-C8F3-AB82CC807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629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3">
            <a:extLst>
              <a:ext uri="{FF2B5EF4-FFF2-40B4-BE49-F238E27FC236}">
                <a16:creationId xmlns:a16="http://schemas.microsoft.com/office/drawing/2014/main" id="{7094D09B-4028-D766-EE23-5CC855543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l-PL" dirty="0"/>
              <a:t>WYŻSZA SZKOŁA ZARZĄDZANIA I BANKOWOŚCI W KRAKOWIE</a:t>
            </a:r>
          </a:p>
        </p:txBody>
      </p:sp>
      <p:sp>
        <p:nvSpPr>
          <p:cNvPr id="3" name="Symbol zastępczy stopki 4">
            <a:extLst>
              <a:ext uri="{FF2B5EF4-FFF2-40B4-BE49-F238E27FC236}">
                <a16:creationId xmlns:a16="http://schemas.microsoft.com/office/drawing/2014/main" id="{1D381BCC-94EE-0D20-244D-D23F2FBAF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34000" y="648750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4" name="Symbol zastępczy numeru slajdu 5">
            <a:extLst>
              <a:ext uri="{FF2B5EF4-FFF2-40B4-BE49-F238E27FC236}">
                <a16:creationId xmlns:a16="http://schemas.microsoft.com/office/drawing/2014/main" id="{01565CA4-2613-09B5-0C9B-EB791E4F7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75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9249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A7952A-14B8-6431-AF11-B3F4E5220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30FE09E-01B8-B43E-37BA-3DDD1CBA3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0E2E37D-9A79-9CD7-2FBD-D70BDCB6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WYŻSZA SZKOŁA ZARZĄDZANIA I BANKOWOŚCI W KRAKOWIE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CE123FD-8AD2-EFA8-581E-63938D5AE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453CE60-5C25-0F1B-7E9B-04B9993B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2020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6AFD22-FBE1-EEB6-C694-4A0E5A96A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3D5261F-710F-A134-F882-7C3D83EA9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8B540FF-A3E0-5D97-C994-B575A4A0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WYŻSZA SZKOŁA ZARZĄDZANIA I BANKOWOŚCI W KRAKOWIE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CB238EC-CBE5-9C60-453A-2A04E9A52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E0DA2F4-A719-4FB6-67F8-080F4545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488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A07F34-7FEF-30FA-995E-D43CEC4A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6E325F-D6E6-34F6-4A3A-97D3BB5CB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D3F6F67-F52C-A0CF-7C06-71A2CF4DF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530C8E8-FBB5-F742-F5EA-4437F2B91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WYŻSZA SZKOŁA ZARZĄDZANIA I BANKOWOŚCI W KRAKOWIE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B3E7DBB-7C32-197C-7C12-718E84E0D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FA935F5-EC46-B984-C129-C66C18F5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13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E3DC95-97B9-1613-E30D-5A4AF121C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E5EAFE5-0CF7-6216-5388-6F5F813C0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BC4E743-CCAC-E765-15B4-70EBD7D74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59800D4-4329-C431-9022-C72DC070E3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2F504BA-20F4-3302-9682-C9C55F071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96A02613-6217-5B8F-8B45-69FAEFEF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WYŻSZA SZKOŁA ZARZĄDZANIA I BANKOWOŚCI W KRAKOWIE</a:t>
            </a:r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687CFDBE-AAFB-E45F-F6B1-5DC26F0C6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A10BA71B-6636-5893-0D01-FDD770E3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34146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48BC12-98B5-4A77-ADAD-C5568B5D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FC0B426-B4F8-5422-57CC-1AA00B1A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WYŻSZA SZKOŁA ZARZĄDZANIA I BANKOWOŚCI W KRAKOWIE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D8FA5D7-BF7D-89EF-9B69-1E344055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88AF18A-A626-FD15-B585-5795022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620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EA49285-938E-0BB5-71AB-DF46CE15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WYŻSZA SZKOŁA ZARZĄDZANIA I BANKOWOŚCI W KRAKOWIE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88F09D8-B06A-D1DE-C273-78EE927D3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8B8A962-8926-A96E-DC31-9D6E90E11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829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8CEA30-0BB6-F257-462F-925D3B605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FA6E596-3D2B-7294-D241-67217B168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C60E932-7F5F-75AE-3161-E6FEBCD1B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D8ECA4C-8CF1-B365-3ACD-E31C8D6A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WYŻSZA SZKOŁA ZARZĄDZANIA I BANKOWOŚCI W KRAKOWIE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F4F0072-1453-BCDB-5E31-58C348DC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12E0026-7671-E4F0-AA64-23309096F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79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5803F5-11F1-AF55-44DA-711B3947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516FA8FB-DD6C-D429-6075-D903C3D14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CDFFA42-1A17-6727-0574-065994295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B21725C-38F4-9933-3C16-494B00845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WYŻSZA SZKOŁA ZARZĄDZANIA I BANKOWOŚCI W KRAKOWIE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C99AB5F-00AE-7177-40B8-C43B159F9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0574E70-4180-681A-472F-C836A4E2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5106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alphaModFix amt="4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BE304B7D-1BF4-9465-05B9-44533F8F3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20FB760-5537-2B4E-4172-4C231FF00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F7D819E-35BC-2847-E9CB-D762A4205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l-PL" dirty="0"/>
              <a:t>WYŻSZA SZKOŁA ZARZĄDZANIA I BANKOWOŚCI W KRAKOWIE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9963E64-6222-D576-E19E-3B5B424A0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96858E9-7AEB-2126-30E0-3B7E6CE06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360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hyperlink" Target="https://www.scats.nsw.gov.au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Zdjęcie lotnicze rzeki">
            <a:extLst>
              <a:ext uri="{FF2B5EF4-FFF2-40B4-BE49-F238E27FC236}">
                <a16:creationId xmlns:a16="http://schemas.microsoft.com/office/drawing/2014/main" id="{40406A57-DA58-9113-B4B8-87C0BF99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67815" cy="6858000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93232E47-9379-A103-DAB0-603DE702C6B3}"/>
              </a:ext>
            </a:extLst>
          </p:cNvPr>
          <p:cNvSpPr txBox="1"/>
          <p:nvPr/>
        </p:nvSpPr>
        <p:spPr>
          <a:xfrm>
            <a:off x="5326258" y="2003534"/>
            <a:ext cx="6034315" cy="337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>
              <a:lnSpc>
                <a:spcPct val="150000"/>
              </a:lnSpc>
              <a:buNone/>
            </a:pPr>
            <a:r>
              <a:rPr lang="pl-PL" sz="1167" b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Wydział Nauk Stosowanych</a:t>
            </a:r>
            <a:br>
              <a:rPr lang="pl-PL" sz="1167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167" kern="150" dirty="0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KIERUNEK: </a:t>
            </a:r>
            <a:r>
              <a:rPr lang="pl-PL" sz="1167" b="1" kern="150" dirty="0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Informatyka</a:t>
            </a:r>
            <a:br>
              <a:rPr lang="pl-PL" sz="1167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167" kern="15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ZAKRES KSZTAŁCENIA: </a:t>
            </a:r>
            <a:r>
              <a:rPr lang="pl-PL" sz="1167" b="1" kern="15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Bazy danych</a:t>
            </a:r>
            <a:br>
              <a:rPr lang="pl-PL" sz="1167" b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endParaRPr lang="pl-PL" sz="1167" b="1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 eaLnBrk="0">
              <a:lnSpc>
                <a:spcPct val="150000"/>
              </a:lnSpc>
              <a:spcBef>
                <a:spcPts val="1000"/>
              </a:spcBef>
            </a:pPr>
            <a:endParaRPr lang="pl-PL" sz="1167" b="1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 eaLnBrk="0">
              <a:lnSpc>
                <a:spcPct val="150000"/>
              </a:lnSpc>
              <a:spcBef>
                <a:spcPts val="1000"/>
              </a:spcBef>
            </a:pPr>
            <a:r>
              <a:rPr lang="pl-PL" sz="15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PRACA DYPLOMOWA</a:t>
            </a:r>
            <a:br>
              <a:rPr lang="pl-PL" sz="1167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333" b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Robert Jan Smoter</a:t>
            </a:r>
            <a:endParaRPr lang="pl-PL" sz="1167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>
              <a:spcBef>
                <a:spcPts val="4000"/>
              </a:spcBef>
            </a:pPr>
            <a:r>
              <a:rPr lang="pl-PL" sz="1667" b="1" i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Symulacja ruchu drogowego z zastosowaniem algorytmów </a:t>
            </a:r>
            <a:br>
              <a:rPr lang="pl-PL" sz="1667" b="1" i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667" b="1" i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optymalizacji sterowania sygnalizacją świetlną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628ADEFD-B53E-4C67-D182-B9A51817EC44}"/>
              </a:ext>
            </a:extLst>
          </p:cNvPr>
          <p:cNvSpPr txBox="1"/>
          <p:nvPr/>
        </p:nvSpPr>
        <p:spPr>
          <a:xfrm>
            <a:off x="5291924" y="487111"/>
            <a:ext cx="6102982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>
              <a:lnSpc>
                <a:spcPct val="150000"/>
              </a:lnSpc>
              <a:buNone/>
            </a:pPr>
            <a:r>
              <a:rPr lang="pl-PL" sz="2000" b="1" kern="150" dirty="0"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</a:t>
            </a:r>
            <a:r>
              <a:rPr lang="pl-PL" sz="2083" b="1" kern="150" dirty="0"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BANKOWOŚCI</a:t>
            </a:r>
            <a:r>
              <a:rPr lang="pl-PL" sz="2000" b="1" kern="150" dirty="0"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 eaLnBrk="0">
              <a:lnSpc>
                <a:spcPct val="150000"/>
              </a:lnSpc>
              <a:buNone/>
            </a:pPr>
            <a:r>
              <a:rPr lang="pl-PL" sz="2000" b="1" kern="150" dirty="0"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 KRAKOWIE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71E06620-B764-4922-4DCF-EE54EF0C5BE9}"/>
              </a:ext>
            </a:extLst>
          </p:cNvPr>
          <p:cNvSpPr txBox="1"/>
          <p:nvPr/>
        </p:nvSpPr>
        <p:spPr>
          <a:xfrm>
            <a:off x="6798870" y="6209275"/>
            <a:ext cx="4572000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937"/>
              </a:spcBef>
            </a:pPr>
            <a:r>
              <a:rPr lang="pl-PL" sz="1400" dirty="0">
                <a:latin typeface="Aptos" panose="020B0004020202020204" pitchFamily="34" charset="0"/>
                <a:cs typeface="Times New Roman" panose="02020603050405020304" pitchFamily="18" charset="0"/>
              </a:rPr>
              <a:t>Promotor:</a:t>
            </a:r>
            <a:r>
              <a:rPr lang="pl-PL" sz="1400" b="1" dirty="0">
                <a:latin typeface="Aptos" panose="020B0004020202020204" pitchFamily="34" charset="0"/>
                <a:cs typeface="Times New Roman" panose="02020603050405020304" pitchFamily="18" charset="0"/>
              </a:rPr>
              <a:t> dr hab. inż. Rafał </a:t>
            </a:r>
            <a:r>
              <a:rPr lang="pl-PL" sz="1400" b="1" dirty="0" err="1">
                <a:latin typeface="Aptos" panose="020B0004020202020204" pitchFamily="34" charset="0"/>
                <a:cs typeface="Times New Roman" panose="02020603050405020304" pitchFamily="18" charset="0"/>
              </a:rPr>
              <a:t>Dreżewski</a:t>
            </a:r>
            <a:br>
              <a:rPr lang="pl-PL" sz="1400" dirty="0">
                <a:latin typeface="Aptos" panose="020B0004020202020204" pitchFamily="34" charset="0"/>
                <a:cs typeface="Times New Roman" panose="02020603050405020304" pitchFamily="18" charset="0"/>
              </a:rPr>
            </a:br>
            <a:r>
              <a:rPr lang="pl-PL" sz="1400" dirty="0">
                <a:latin typeface="Aptos" panose="020B0004020202020204" pitchFamily="34" charset="0"/>
                <a:cs typeface="Times New Roman" panose="02020603050405020304" pitchFamily="18" charset="0"/>
              </a:rPr>
              <a:t>Recenzent:</a:t>
            </a:r>
            <a:r>
              <a:rPr lang="pl-PL" sz="1400" b="1" dirty="0">
                <a:latin typeface="Aptos" panose="020B0004020202020204" pitchFamily="34" charset="0"/>
                <a:cs typeface="Times New Roman" panose="02020603050405020304" pitchFamily="18" charset="0"/>
              </a:rPr>
              <a:t> dr inż. Robert Marcjan</a:t>
            </a:r>
            <a:endParaRPr lang="pl-PL" sz="1400" b="1" kern="150" dirty="0">
              <a:latin typeface="Aptos" panose="020B00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pl-PL" sz="1400" dirty="0">
              <a:latin typeface="Aptos" panose="020B0004020202020204" pitchFamily="34" charset="0"/>
            </a:endParaRP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0284C0B1-A5EC-1193-1EA0-62E492364074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</p:spTree>
    <p:extLst>
      <p:ext uri="{BB962C8B-B14F-4D97-AF65-F5344CB8AC3E}">
        <p14:creationId xmlns:p14="http://schemas.microsoft.com/office/powerpoint/2010/main" val="941026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03CB8-CDE0-1BBC-094C-AE69A0355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E854C86E-B407-53B7-0E9B-43336993A220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86F596CE-1950-7C84-1375-7183B2C9B33B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A20CF85C-1578-64A9-3E5C-CE1022C3FDB8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WYNIKI SYMULACJI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37E274A-69B9-095B-909B-5D7D544D3B3E}"/>
              </a:ext>
            </a:extLst>
          </p:cNvPr>
          <p:cNvSpPr txBox="1"/>
          <p:nvPr/>
        </p:nvSpPr>
        <p:spPr>
          <a:xfrm>
            <a:off x="504979" y="1286518"/>
            <a:ext cx="559102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>
                <a:effectLst/>
                <a:latin typeface=" Aptos (tekst podstawowy)"/>
                <a:ea typeface="SimSun" panose="02010600030101010101" pitchFamily="2" charset="-122"/>
                <a:cs typeface="Arial" panose="020B0604020202020204" pitchFamily="34" charset="0"/>
              </a:rPr>
              <a:t>Przebieg kluczowych wskaźników w trakcie symulacji SUMO sterowanej modelem AI – widzimy, jak zmieniały się średnia prędkość, liczba zatrzymanych pojazdów  oraz czas oczekiwania.</a:t>
            </a:r>
          </a:p>
          <a:p>
            <a:endParaRPr lang="pl-PL" sz="1400" dirty="0">
              <a:effectLst/>
              <a:latin typeface=" Aptos (tekst podstawowy)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pl-PL" sz="1400" b="1" dirty="0">
                <a:effectLst/>
                <a:latin typeface=" Aptos (tekst podstawowy)"/>
                <a:ea typeface="SimSun" panose="02010600030101010101" pitchFamily="2" charset="-122"/>
                <a:cs typeface="Arial" panose="020B0604020202020204" pitchFamily="34" charset="0"/>
              </a:rPr>
              <a:t>Analiza wyników</a:t>
            </a:r>
          </a:p>
          <a:p>
            <a:r>
              <a:rPr lang="pl-PL" sz="1400" dirty="0">
                <a:effectLst/>
                <a:latin typeface=" Aptos (tekst podstawowy)"/>
                <a:ea typeface="SimSun" panose="02010600030101010101" pitchFamily="2" charset="-122"/>
                <a:cs typeface="Arial" panose="020B0604020202020204" pitchFamily="34" charset="0"/>
              </a:rPr>
              <a:t>Duża zmienność i skrajne wartości wynikają z celowego przeciążenia środowiska testowego.</a:t>
            </a:r>
          </a:p>
          <a:p>
            <a:endParaRPr lang="pl-PL" sz="1400" dirty="0">
              <a:effectLst/>
              <a:latin typeface=" Aptos (tekst podstawowy)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pl-PL" sz="1400" b="1" dirty="0">
                <a:latin typeface=" Aptos (tekst podstawowy)"/>
                <a:ea typeface="SimSun" panose="02010600030101010101" pitchFamily="2" charset="-122"/>
                <a:cs typeface="Arial" panose="020B0604020202020204" pitchFamily="34" charset="0"/>
              </a:rPr>
              <a:t>Średnia prędkość</a:t>
            </a:r>
            <a:r>
              <a:rPr lang="pl-PL" sz="1400" dirty="0">
                <a:latin typeface=" Aptos (tekst podstawowy)"/>
                <a:ea typeface="SimSun" panose="02010600030101010101" pitchFamily="2" charset="-122"/>
                <a:cs typeface="Arial" panose="020B0604020202020204" pitchFamily="34" charset="0"/>
              </a:rPr>
              <a:t> utrzymuje się na stosunkowo stabilnym poziomie, choć w warunkach ekstremalnego przeciążenia obserwujemy chwilowe zatrzymanie ruchu.</a:t>
            </a:r>
          </a:p>
          <a:p>
            <a:endParaRPr lang="pl-PL" sz="1400" dirty="0">
              <a:latin typeface=" Aptos (tekst podstawowy)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pl-PL" sz="1400" b="1" dirty="0">
                <a:latin typeface=" Aptos (tekst podstawowy)"/>
                <a:ea typeface="SimSun" panose="02010600030101010101" pitchFamily="2" charset="-122"/>
                <a:cs typeface="Arial" panose="020B0604020202020204" pitchFamily="34" charset="0"/>
              </a:rPr>
              <a:t>Liczba zatrzymanych</a:t>
            </a:r>
            <a:r>
              <a:rPr lang="pl-PL" sz="1400" dirty="0">
                <a:latin typeface=" Aptos (tekst podstawowy)"/>
                <a:ea typeface="SimSun" panose="02010600030101010101" pitchFamily="2" charset="-122"/>
                <a:cs typeface="Arial" panose="020B0604020202020204" pitchFamily="34" charset="0"/>
              </a:rPr>
              <a:t> pojazdów rośnie gwałtownie w momentach kulminacyjnego ruchu, ale model skutecznie przywraca płynność.</a:t>
            </a:r>
          </a:p>
          <a:p>
            <a:endParaRPr lang="pl-PL" sz="1400" dirty="0">
              <a:latin typeface=" Aptos (tekst podstawowy)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pl-PL" sz="1400" b="1" dirty="0">
                <a:latin typeface=" Aptos (tekst podstawowy)"/>
                <a:ea typeface="SimSun" panose="02010600030101010101" pitchFamily="2" charset="-122"/>
                <a:cs typeface="Arial" panose="020B0604020202020204" pitchFamily="34" charset="0"/>
              </a:rPr>
              <a:t>Czas oczekiwania</a:t>
            </a:r>
            <a:r>
              <a:rPr lang="pl-PL" sz="1400" dirty="0">
                <a:latin typeface=" Aptos (tekst podstawowy)"/>
                <a:ea typeface="SimSun" panose="02010600030101010101" pitchFamily="2" charset="-122"/>
                <a:cs typeface="Arial" panose="020B0604020202020204" pitchFamily="34" charset="0"/>
              </a:rPr>
              <a:t> osiąga wysokie wartości w szczytowych momentach, lecz po ustąpieniu zatoru szybko się stabilizuje</a:t>
            </a:r>
          </a:p>
          <a:p>
            <a:endParaRPr lang="pl-PL" sz="1400" dirty="0">
              <a:effectLst/>
              <a:latin typeface=" Aptos (tekst podstawowy)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pl-PL" sz="1400" dirty="0">
                <a:latin typeface=" Aptos (tekst podstawowy)"/>
              </a:rPr>
              <a:t>Model AI dostosowuje długości i kolejność faz sygnalizacji do zmieniającego się natężenia ruchu. Jednak w momentach największego przeciążenia obserwujemy kulminację zatorów.</a:t>
            </a:r>
            <a:br>
              <a:rPr lang="pl-PL" sz="1400" dirty="0">
                <a:latin typeface=" Aptos (tekst podstawowy)"/>
              </a:rPr>
            </a:br>
            <a:r>
              <a:rPr lang="pl-PL" sz="1400" dirty="0">
                <a:latin typeface=" Aptos (tekst podstawowy)"/>
              </a:rPr>
              <a:t>Mimo to agent potrafi szybko reagować na te szczytowe sytuacje, skracając czas oczekiwania zaraz po przejściu przez najgorsze punkty korka.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9865598-B958-0DAD-5F94-8ECAA1C507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552" y="1310534"/>
            <a:ext cx="5760720" cy="2434590"/>
          </a:xfrm>
          <a:prstGeom prst="rect">
            <a:avLst/>
          </a:prstGeom>
        </p:spPr>
      </p:pic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29D19136-B83D-769B-6E1F-8288E3C97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945202"/>
              </p:ext>
            </p:extLst>
          </p:nvPr>
        </p:nvGraphicFramePr>
        <p:xfrm>
          <a:off x="6266552" y="4421863"/>
          <a:ext cx="5207095" cy="140665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489527">
                  <a:extLst>
                    <a:ext uri="{9D8B030D-6E8A-4147-A177-3AD203B41FA5}">
                      <a16:colId xmlns:a16="http://schemas.microsoft.com/office/drawing/2014/main" val="2360129931"/>
                    </a:ext>
                  </a:extLst>
                </a:gridCol>
                <a:gridCol w="778236">
                  <a:extLst>
                    <a:ext uri="{9D8B030D-6E8A-4147-A177-3AD203B41FA5}">
                      <a16:colId xmlns:a16="http://schemas.microsoft.com/office/drawing/2014/main" val="553814568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3797324244"/>
                    </a:ext>
                  </a:extLst>
                </a:gridCol>
                <a:gridCol w="1155561">
                  <a:extLst>
                    <a:ext uri="{9D8B030D-6E8A-4147-A177-3AD203B41FA5}">
                      <a16:colId xmlns:a16="http://schemas.microsoft.com/office/drawing/2014/main" val="33809058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 dirty="0">
                          <a:effectLst/>
                        </a:rPr>
                        <a:t>Wskaźnik</a:t>
                      </a:r>
                      <a:endParaRPr lang="pl-PL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Średnia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Max. wartość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 dirty="0">
                          <a:effectLst/>
                        </a:rPr>
                        <a:t>Odchylenie standardowe</a:t>
                      </a:r>
                      <a:endParaRPr lang="pl-PL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1180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 dirty="0">
                          <a:effectLst/>
                        </a:rPr>
                        <a:t>Średnia prędkość (m/s)</a:t>
                      </a:r>
                      <a:endParaRPr lang="pl-PL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3,86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12,80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 dirty="0">
                          <a:effectLst/>
                        </a:rPr>
                        <a:t>2,94</a:t>
                      </a:r>
                      <a:endParaRPr lang="pl-PL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222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 dirty="0">
                          <a:effectLst/>
                        </a:rPr>
                        <a:t>Zatrzymane pojazdy</a:t>
                      </a:r>
                      <a:endParaRPr lang="pl-PL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50,40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191,00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49,35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7266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 dirty="0">
                          <a:effectLst/>
                        </a:rPr>
                        <a:t>Czas oczekiwania wszystkich pojazdów (s)</a:t>
                      </a:r>
                      <a:endParaRPr lang="pl-PL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 dirty="0">
                          <a:effectLst/>
                        </a:rPr>
                        <a:t>2536,35</a:t>
                      </a:r>
                      <a:endParaRPr lang="pl-PL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 dirty="0">
                          <a:effectLst/>
                        </a:rPr>
                        <a:t>47 445,00</a:t>
                      </a:r>
                      <a:endParaRPr lang="pl-PL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 dirty="0">
                          <a:effectLst/>
                        </a:rPr>
                        <a:t>6594,54</a:t>
                      </a:r>
                      <a:endParaRPr lang="pl-PL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978085"/>
                  </a:ext>
                </a:extLst>
              </a:tr>
            </a:tbl>
          </a:graphicData>
        </a:graphic>
      </p:graphicFrame>
      <p:sp>
        <p:nvSpPr>
          <p:cNvPr id="15" name="Symbol zastępczy stopki 2">
            <a:extLst>
              <a:ext uri="{FF2B5EF4-FFF2-40B4-BE49-F238E27FC236}">
                <a16:creationId xmlns:a16="http://schemas.microsoft.com/office/drawing/2014/main" id="{5B2EBC81-527B-EE22-A8FA-8F3B314A2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16" name="Symbol zastępczy numeru slajdu 3">
            <a:extLst>
              <a:ext uri="{FF2B5EF4-FFF2-40B4-BE49-F238E27FC236}">
                <a16:creationId xmlns:a16="http://schemas.microsoft.com/office/drawing/2014/main" id="{84E19ED1-9BC2-38B4-6356-2108BF6EA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208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DAD04-18D4-81A6-9CB3-02F342C72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9A372A74-BB7F-231E-31EC-F122EDDE0CBB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16D508E5-354C-B802-3D84-A34FBB163BE2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A6A4E7D1-8AC8-9747-4CBD-49B6F4D0B62C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PORÓWNANIE STRATEGII STEROWANIA RUCHEM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94ED331-F415-0B2C-6C26-DF8CBD85CD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00" y="1043444"/>
            <a:ext cx="5760000" cy="2447586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B242FD10-EB7C-FD60-8378-FFB9A1E0DABC}"/>
              </a:ext>
            </a:extLst>
          </p:cNvPr>
          <p:cNvSpPr txBox="1"/>
          <p:nvPr/>
        </p:nvSpPr>
        <p:spPr>
          <a:xfrm>
            <a:off x="504979" y="1286518"/>
            <a:ext cx="592702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1" dirty="0"/>
              <a:t>Alternatywne metody:</a:t>
            </a:r>
          </a:p>
          <a:p>
            <a:endParaRPr lang="pl-PL" sz="1400" dirty="0"/>
          </a:p>
          <a:p>
            <a:r>
              <a:rPr lang="pl-PL" sz="1400" b="1" dirty="0"/>
              <a:t>Algorytm SUMO</a:t>
            </a:r>
            <a:r>
              <a:rPr lang="pl-PL" sz="1400" dirty="0"/>
              <a:t> – domyślny, adaptacyjny system zmieniający czasy i sekwencje faz w oparciu o bieżące natężenie ruchu.</a:t>
            </a:r>
          </a:p>
          <a:p>
            <a:r>
              <a:rPr lang="pl-PL" sz="1400" b="1" dirty="0"/>
              <a:t>Sterowanie </a:t>
            </a:r>
            <a:r>
              <a:rPr lang="pl-PL" sz="1400" b="1" dirty="0" err="1"/>
              <a:t>stałoczasowe</a:t>
            </a:r>
            <a:r>
              <a:rPr lang="pl-PL" sz="1400" dirty="0"/>
              <a:t> – każda faza ma jednakową, niezmienną długość, niezależnie od warunków.</a:t>
            </a:r>
          </a:p>
          <a:p>
            <a:endParaRPr lang="pl-PL" sz="1400" dirty="0"/>
          </a:p>
          <a:p>
            <a:r>
              <a:rPr lang="pl-PL" sz="1400" b="1" dirty="0"/>
              <a:t>Czas oczekiwania pojazdów </a:t>
            </a:r>
            <a:endParaRPr lang="pl-PL" sz="1400" dirty="0"/>
          </a:p>
          <a:p>
            <a:r>
              <a:rPr lang="pl-PL" sz="1400" dirty="0"/>
              <a:t>Model AI utrzymuje względnie stabilny poziom czasu oczekiwania, szybko reagując na pojawiające się zatory.</a:t>
            </a:r>
          </a:p>
          <a:p>
            <a:r>
              <a:rPr lang="pl-PL" sz="1400" dirty="0"/>
              <a:t>Algorytm SUMO radzi sobie dobrze przy umiarkowanym ruchu, ale przy skrajnych natężeniach wykazuje wydłużone przestoje.</a:t>
            </a:r>
          </a:p>
          <a:p>
            <a:endParaRPr lang="pl-PL" sz="1400" dirty="0"/>
          </a:p>
          <a:p>
            <a:r>
              <a:rPr lang="pl-PL" sz="1400" b="1" dirty="0"/>
              <a:t>Anomalia i adaptacja</a:t>
            </a:r>
          </a:p>
          <a:p>
            <a:r>
              <a:rPr lang="pl-PL" sz="1400" dirty="0"/>
              <a:t>W jednym kroku symulacji zanotowano pik ok. 47 000 s – ekstremalna wartość, po której model AI samoregulacją szybko powrócił do stabilnego poziomu.</a:t>
            </a:r>
          </a:p>
          <a:p>
            <a:endParaRPr lang="pl-PL" sz="1400" dirty="0"/>
          </a:p>
          <a:p>
            <a:r>
              <a:rPr lang="pl-PL" sz="1400" b="1" dirty="0"/>
              <a:t>Czas oczekiwania pojazdów</a:t>
            </a:r>
            <a:r>
              <a:rPr lang="pl-PL" sz="1400" dirty="0"/>
              <a:t> (Rys. 17)</a:t>
            </a:r>
          </a:p>
          <a:p>
            <a:r>
              <a:rPr lang="pl-PL" sz="1400" dirty="0"/>
              <a:t>Na wykresie skrzynkowym widać, że większość pomiarów czasu oczekiwania jest najniższa dla modelu AI, nawet pomimo pojedynczych skrajnych wartości.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3F79E733-DDFD-4609-610C-1C77C3F0AB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48" y="3537378"/>
            <a:ext cx="5760000" cy="2880886"/>
          </a:xfrm>
          <a:prstGeom prst="rect">
            <a:avLst/>
          </a:prstGeom>
        </p:spPr>
      </p:pic>
      <p:sp>
        <p:nvSpPr>
          <p:cNvPr id="13" name="Symbol zastępczy stopki 2">
            <a:extLst>
              <a:ext uri="{FF2B5EF4-FFF2-40B4-BE49-F238E27FC236}">
                <a16:creationId xmlns:a16="http://schemas.microsoft.com/office/drawing/2014/main" id="{804400BF-856D-E894-EB63-719F2142F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14" name="Symbol zastępczy numeru slajdu 3">
            <a:extLst>
              <a:ext uri="{FF2B5EF4-FFF2-40B4-BE49-F238E27FC236}">
                <a16:creationId xmlns:a16="http://schemas.microsoft.com/office/drawing/2014/main" id="{1DC3CA23-7669-026B-6140-D4A07FE64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86450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66DF5-296A-B161-9FFA-23A9AE2ED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83982F90-5105-EB79-D71D-C42D309F3221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7E070740-AB88-7F8C-C4F1-5CE31A0E671E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5A0E124-6406-830F-1974-C37DAA43351B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PORÓWNANIE STRATEGII STEROWANIA RUCHEM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89C37EC-C6B4-C40E-8375-63FC5A06B0C0}"/>
              </a:ext>
            </a:extLst>
          </p:cNvPr>
          <p:cNvSpPr txBox="1"/>
          <p:nvPr/>
        </p:nvSpPr>
        <p:spPr>
          <a:xfrm>
            <a:off x="504978" y="1286518"/>
            <a:ext cx="59261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1" dirty="0"/>
              <a:t>Średnia prędkość pojazdów (Rysunek 18)</a:t>
            </a:r>
          </a:p>
          <a:p>
            <a:r>
              <a:rPr lang="pl-PL" sz="1400" dirty="0"/>
              <a:t>Cel pomiaru: średnia prędkość ruchu drogowego – kluczowy wskaźnik płynności i efektywności sterowania.</a:t>
            </a:r>
          </a:p>
          <a:p>
            <a:endParaRPr lang="pl-PL" sz="1400" dirty="0"/>
          </a:p>
          <a:p>
            <a:r>
              <a:rPr lang="pl-PL" sz="1400" dirty="0"/>
              <a:t>Wniosek: adaptacyjne algorytmy  (SUMO, AI) znacząco przewyższają podejście </a:t>
            </a:r>
            <a:r>
              <a:rPr lang="pl-PL" sz="1400" dirty="0" err="1"/>
              <a:t>stałoczasowe</a:t>
            </a:r>
            <a:r>
              <a:rPr lang="pl-PL" sz="1400" dirty="0"/>
              <a:t> pod względem utrzymania wysokiej średniej prędkości.</a:t>
            </a:r>
          </a:p>
          <a:p>
            <a:endParaRPr lang="pl-PL" sz="1400" dirty="0"/>
          </a:p>
          <a:p>
            <a:r>
              <a:rPr lang="pl-PL" sz="1400" b="1" dirty="0"/>
              <a:t>Zależność: liczba zatrzymanych pojazdów vs. średnia prędkość</a:t>
            </a:r>
          </a:p>
          <a:p>
            <a:r>
              <a:rPr lang="pl-PL" sz="1400" dirty="0"/>
              <a:t>Analiza rozrzutu punktów pozwala ocenić jednoczesne wpływy dwóch wskaźników:</a:t>
            </a:r>
          </a:p>
          <a:p>
            <a:endParaRPr lang="pl-PL" sz="1400" dirty="0"/>
          </a:p>
          <a:p>
            <a:r>
              <a:rPr lang="pl-PL" sz="1400" dirty="0" err="1"/>
              <a:t>Actor-Critic</a:t>
            </a:r>
            <a:r>
              <a:rPr lang="pl-PL" sz="1400" dirty="0"/>
              <a:t>: większość punktów w lewym górnym rogu → niskie zatrzymania + wysoka prędkość.</a:t>
            </a:r>
          </a:p>
          <a:p>
            <a:endParaRPr lang="pl-PL" sz="1400" dirty="0"/>
          </a:p>
          <a:p>
            <a:r>
              <a:rPr lang="pl-PL" sz="1400" dirty="0"/>
              <a:t>Wniosek: </a:t>
            </a:r>
            <a:r>
              <a:rPr lang="pl-PL" sz="1400" dirty="0" err="1"/>
              <a:t>Actor-Critic</a:t>
            </a:r>
            <a:r>
              <a:rPr lang="pl-PL" sz="1400" dirty="0"/>
              <a:t> najskuteczniej utrzymuje równowagę między minimalizacją zatorów a maksymalizacją prędkości, potwierdzając swoją adaptacyjność w zmiennych warunkach ruchu.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D5994A21-AB3B-4343-FC5A-13F5CDCA9D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94" y="975245"/>
            <a:ext cx="5760085" cy="244411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9E81B405-B85D-4038-F4FF-414DEE4432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090" y="3449320"/>
            <a:ext cx="5760085" cy="2854960"/>
          </a:xfrm>
          <a:prstGeom prst="rect">
            <a:avLst/>
          </a:prstGeom>
        </p:spPr>
      </p:pic>
      <p:sp>
        <p:nvSpPr>
          <p:cNvPr id="15" name="Symbol zastępczy stopki 2">
            <a:extLst>
              <a:ext uri="{FF2B5EF4-FFF2-40B4-BE49-F238E27FC236}">
                <a16:creationId xmlns:a16="http://schemas.microsoft.com/office/drawing/2014/main" id="{B900E950-8D15-ABB1-4097-1619AEF9D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16" name="Symbol zastępczy numeru slajdu 3">
            <a:extLst>
              <a:ext uri="{FF2B5EF4-FFF2-40B4-BE49-F238E27FC236}">
                <a16:creationId xmlns:a16="http://schemas.microsoft.com/office/drawing/2014/main" id="{7831416C-941E-2983-BFA3-DF9054E5C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06005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9365E-F623-D0F1-635B-1924C41BE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C1EDA318-3E34-B2DE-CABB-7F51977EEBD4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B563C728-3C66-964E-B0B6-E47A87F53EDC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B5C1456-4B68-399C-1789-E339E92DC2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15" y="958716"/>
            <a:ext cx="5760085" cy="2444115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A755FA14-ACCE-A9B1-384B-5435E0058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4915" y="3841107"/>
            <a:ext cx="5702300" cy="17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ymbol zastępczy stopki 2">
            <a:extLst>
              <a:ext uri="{FF2B5EF4-FFF2-40B4-BE49-F238E27FC236}">
                <a16:creationId xmlns:a16="http://schemas.microsoft.com/office/drawing/2014/main" id="{77D386BC-5971-F282-B808-A49550758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17" name="Symbol zastępczy numeru slajdu 3">
            <a:extLst>
              <a:ext uri="{FF2B5EF4-FFF2-40B4-BE49-F238E27FC236}">
                <a16:creationId xmlns:a16="http://schemas.microsoft.com/office/drawing/2014/main" id="{B2A9772A-C0E7-3D25-2738-2764206F1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13</a:t>
            </a:fld>
            <a:endParaRPr lang="pl-PL" dirty="0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690D80F7-220D-F342-C2B5-CF70D69577AC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PORÓWNANIE STRATEGII STEROWANIA RUCHEM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962A01C1-B4B0-E0DB-A725-D667A5F416E0}"/>
              </a:ext>
            </a:extLst>
          </p:cNvPr>
          <p:cNvSpPr txBox="1"/>
          <p:nvPr/>
        </p:nvSpPr>
        <p:spPr>
          <a:xfrm>
            <a:off x="504978" y="1286518"/>
            <a:ext cx="559102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1400" b="1" dirty="0">
                <a:effectLst/>
                <a:ea typeface="SimSun" panose="02010600030101010101" pitchFamily="2" charset="-122"/>
                <a:cs typeface="Arial" panose="020B0604020202020204" pitchFamily="34" charset="0"/>
              </a:rPr>
              <a:t>Rozkład liczby zatrzymanych pojazdów</a:t>
            </a:r>
          </a:p>
          <a:p>
            <a:pPr>
              <a:buNone/>
            </a:pPr>
            <a:endParaRPr lang="pl-PL" sz="1400" dirty="0"/>
          </a:p>
          <a:p>
            <a:pPr>
              <a:buNone/>
            </a:pPr>
            <a:r>
              <a:rPr lang="pl-PL" sz="1400" dirty="0" err="1"/>
              <a:t>Actor</a:t>
            </a:r>
            <a:r>
              <a:rPr lang="pl-PL" sz="1400" dirty="0"/>
              <a:t>–</a:t>
            </a:r>
            <a:r>
              <a:rPr lang="pl-PL" sz="1400" dirty="0" err="1"/>
              <a:t>Critic</a:t>
            </a:r>
            <a:r>
              <a:rPr lang="pl-PL" sz="1400" dirty="0"/>
              <a:t> konsekwentnie utrzymuje niską liczbę zatrzymań (dominują przedziały 0–20), co świadczy o jego zdolności do ograniczania powstawania korków. Histogram pokazuje wąski rozkład i niewiele wartości skrajnych, co oznacza, że rzadko zdarzają się długotrwałe przestoje. Jednocześnie, choć agent potrzebuje nieco więcej kroków symulacji na całkowite opróżnienie skrzyżowań niż algorytm SUMO, to i tak znacząco krócej niż w przypadku sterowania </a:t>
            </a:r>
            <a:r>
              <a:rPr lang="pl-PL" sz="1400" dirty="0" err="1"/>
              <a:t>stałoczasowego</a:t>
            </a:r>
            <a:r>
              <a:rPr lang="pl-PL" sz="1400" dirty="0"/>
              <a:t> , a rozkład tych czasów jest znacznie węższy niż dla trybu </a:t>
            </a:r>
            <a:r>
              <a:rPr lang="pl-PL" sz="1400" dirty="0" err="1"/>
              <a:t>stałoczasowego</a:t>
            </a:r>
            <a:r>
              <a:rPr lang="pl-PL" sz="1400" dirty="0"/>
              <a:t>.</a:t>
            </a:r>
          </a:p>
          <a:p>
            <a:pPr>
              <a:buNone/>
            </a:pPr>
            <a:endParaRPr lang="pl-PL" sz="1400" dirty="0"/>
          </a:p>
          <a:p>
            <a:r>
              <a:rPr lang="pl-PL" sz="1400" b="1" dirty="0"/>
              <a:t>Wniosek:</a:t>
            </a:r>
            <a:r>
              <a:rPr lang="pl-PL" sz="1400" dirty="0"/>
              <a:t> </a:t>
            </a:r>
            <a:r>
              <a:rPr lang="pl-PL" sz="1400" dirty="0" err="1"/>
              <a:t>Actor</a:t>
            </a:r>
            <a:r>
              <a:rPr lang="pl-PL" sz="1400" dirty="0"/>
              <a:t>–</a:t>
            </a:r>
            <a:r>
              <a:rPr lang="pl-PL" sz="1400" dirty="0" err="1"/>
              <a:t>Critic</a:t>
            </a:r>
            <a:r>
              <a:rPr lang="pl-PL" sz="1400" dirty="0"/>
              <a:t> efektywnie łączy minimalizację przestojów z akceptowalnym czasem rozładowania ruchu, dzięki czemu w dynamicznym środowisku zapewnia sprawną i stabilną adaptację.</a:t>
            </a:r>
          </a:p>
        </p:txBody>
      </p:sp>
    </p:spTree>
    <p:extLst>
      <p:ext uri="{BB962C8B-B14F-4D97-AF65-F5344CB8AC3E}">
        <p14:creationId xmlns:p14="http://schemas.microsoft.com/office/powerpoint/2010/main" val="1589819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76012-3778-67D1-4410-A9C16B204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75E662-4D4F-A5A3-DAD4-C0858F73283D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B45C730-282F-B236-2BEC-397727F5C86B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REZULTATY WNIOSKI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4A9BA0CE-245E-DDF8-59A1-EFBF77E5322B}"/>
              </a:ext>
            </a:extLst>
          </p:cNvPr>
          <p:cNvSpPr txBox="1"/>
          <p:nvPr/>
        </p:nvSpPr>
        <p:spPr>
          <a:xfrm>
            <a:off x="504978" y="1286518"/>
            <a:ext cx="6847697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1" dirty="0" err="1"/>
              <a:t>Actor-Critic</a:t>
            </a:r>
            <a:r>
              <a:rPr lang="pl-PL" sz="1400" b="1" dirty="0"/>
              <a:t> </a:t>
            </a:r>
            <a:r>
              <a:rPr lang="pl-PL" sz="1400" dirty="0"/>
              <a:t>wyraźnie przewyższył sterowanie </a:t>
            </a:r>
            <a:r>
              <a:rPr lang="pl-PL" sz="1400" dirty="0" err="1"/>
              <a:t>stałoczasowe</a:t>
            </a:r>
            <a:r>
              <a:rPr lang="pl-PL" sz="1400" dirty="0"/>
              <a:t>, lecz wciąż nie dorównuje dopracowanemu, bogatszemu w heurystyki algorytmowi SUMO.</a:t>
            </a:r>
          </a:p>
          <a:p>
            <a:endParaRPr lang="pl-PL" sz="1400" dirty="0"/>
          </a:p>
          <a:p>
            <a:endParaRPr lang="pl-PL" sz="1400" dirty="0"/>
          </a:p>
          <a:p>
            <a:endParaRPr lang="pl-PL" sz="1400" dirty="0"/>
          </a:p>
          <a:p>
            <a:endParaRPr lang="pl-PL" sz="1400" dirty="0"/>
          </a:p>
          <a:p>
            <a:endParaRPr lang="pl-PL" sz="1400" dirty="0"/>
          </a:p>
          <a:p>
            <a:endParaRPr lang="pl-PL" sz="1400" dirty="0"/>
          </a:p>
          <a:p>
            <a:endParaRPr lang="pl-PL" sz="1400" b="1" dirty="0"/>
          </a:p>
          <a:p>
            <a:r>
              <a:rPr lang="pl-PL" sz="1400" b="1" dirty="0"/>
              <a:t>Problemy </a:t>
            </a:r>
          </a:p>
          <a:p>
            <a:r>
              <a:rPr lang="pl-PL" sz="1400" dirty="0"/>
              <a:t>Koszt obliczeniowy – nawet przy zwartej architekturze trening wymaga wielogodzinnej symulacji na GPU/</a:t>
            </a:r>
            <a:r>
              <a:rPr lang="pl-PL" sz="1400" dirty="0" err="1"/>
              <a:t>Colab</a:t>
            </a:r>
            <a:r>
              <a:rPr lang="pl-PL" sz="1400" dirty="0"/>
              <a:t>.</a:t>
            </a:r>
          </a:p>
          <a:p>
            <a:r>
              <a:rPr lang="pl-PL" sz="1400" dirty="0"/>
              <a:t>Lokalne minima – agent często utknął w suboptymalnych strategiach znalezienie balansu między karami a nagrodami było dużym wyzwaniem.</a:t>
            </a:r>
          </a:p>
          <a:p>
            <a:endParaRPr lang="pl-PL" sz="1400" dirty="0"/>
          </a:p>
          <a:p>
            <a:r>
              <a:rPr lang="pl-PL" sz="1400" b="1" dirty="0"/>
              <a:t>Wyzwania i możliwości rozwoju:</a:t>
            </a:r>
          </a:p>
          <a:p>
            <a:r>
              <a:rPr lang="pl-PL" sz="1400" b="1" dirty="0" err="1"/>
              <a:t>Wieloagentowe</a:t>
            </a:r>
            <a:r>
              <a:rPr lang="pl-PL" sz="1400" b="1" dirty="0"/>
              <a:t> sterowanie ruchem</a:t>
            </a:r>
            <a:r>
              <a:rPr lang="pl-PL" sz="1400" dirty="0"/>
              <a:t> (A3C)</a:t>
            </a:r>
          </a:p>
          <a:p>
            <a:r>
              <a:rPr lang="pl-PL" sz="1400" b="1" dirty="0"/>
              <a:t>Integracja z danymi zewnętrznymi</a:t>
            </a:r>
            <a:r>
              <a:rPr lang="pl-PL" sz="1400" dirty="0"/>
              <a:t> – np. z pojazdów autonomicznych, sieci GSM</a:t>
            </a:r>
          </a:p>
          <a:p>
            <a:endParaRPr lang="pl-PL" sz="1400" dirty="0"/>
          </a:p>
          <a:p>
            <a:r>
              <a:rPr lang="pl-PL" sz="1400" b="1" dirty="0"/>
              <a:t>Wniosek:</a:t>
            </a:r>
            <a:r>
              <a:rPr lang="pl-PL" sz="1400" dirty="0"/>
              <a:t> </a:t>
            </a:r>
            <a:r>
              <a:rPr lang="pl-PL" sz="1400" dirty="0" err="1"/>
              <a:t>Actor-Critic</a:t>
            </a:r>
            <a:r>
              <a:rPr lang="pl-PL" sz="1400" dirty="0"/>
              <a:t> potwierdził, że nawet stosunkowo prosta </a:t>
            </a:r>
            <a:r>
              <a:rPr lang="pl-PL" sz="1400"/>
              <a:t>architektura </a:t>
            </a:r>
            <a:br>
              <a:rPr lang="pl-PL" sz="1400"/>
            </a:br>
            <a:r>
              <a:rPr lang="pl-PL" sz="1400"/>
              <a:t>RL </a:t>
            </a:r>
            <a:r>
              <a:rPr lang="pl-PL" sz="1400" dirty="0"/>
              <a:t>potrafi utrzymać płynność ruchu w warunkach dużego obciążenia</a:t>
            </a:r>
            <a:r>
              <a:rPr lang="pl-PL" sz="1400"/>
              <a:t>, </a:t>
            </a:r>
            <a:br>
              <a:rPr lang="pl-PL" sz="1400"/>
            </a:br>
            <a:r>
              <a:rPr lang="pl-PL" sz="1400"/>
              <a:t>jednak </a:t>
            </a:r>
            <a:r>
              <a:rPr lang="pl-PL" sz="1400" dirty="0"/>
              <a:t>wyniki względem SUMO pokazują, że ten konkretny wariant algorytmu nie jest rozwiązaniem optymalnym.</a:t>
            </a: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AD6527B8-896D-D6DC-F0F9-522D16889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17" name="Symbol zastępczy stopki 2">
            <a:extLst>
              <a:ext uri="{FF2B5EF4-FFF2-40B4-BE49-F238E27FC236}">
                <a16:creationId xmlns:a16="http://schemas.microsoft.com/office/drawing/2014/main" id="{398B69B0-2F7F-52B6-0FF0-F7C20E62F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18" name="Symbol zastępczy numeru slajdu 3">
            <a:extLst>
              <a:ext uri="{FF2B5EF4-FFF2-40B4-BE49-F238E27FC236}">
                <a16:creationId xmlns:a16="http://schemas.microsoft.com/office/drawing/2014/main" id="{21041E25-9953-11B2-64AA-5F7CD3A5F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14</a:t>
            </a:fld>
            <a:endParaRPr lang="pl-PL" dirty="0"/>
          </a:p>
        </p:txBody>
      </p:sp>
      <p:graphicFrame>
        <p:nvGraphicFramePr>
          <p:cNvPr id="24" name="Tabela 23">
            <a:extLst>
              <a:ext uri="{FF2B5EF4-FFF2-40B4-BE49-F238E27FC236}">
                <a16:creationId xmlns:a16="http://schemas.microsoft.com/office/drawing/2014/main" id="{6F2A28CF-3A60-74B5-33F2-FFE2E6F55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465994"/>
              </p:ext>
            </p:extLst>
          </p:nvPr>
        </p:nvGraphicFramePr>
        <p:xfrm>
          <a:off x="1468011" y="1908088"/>
          <a:ext cx="5188957" cy="1280160"/>
        </p:xfrm>
        <a:graphic>
          <a:graphicData uri="http://schemas.openxmlformats.org/drawingml/2006/table">
            <a:tbl>
              <a:tblPr/>
              <a:tblGrid>
                <a:gridCol w="1432201">
                  <a:extLst>
                    <a:ext uri="{9D8B030D-6E8A-4147-A177-3AD203B41FA5}">
                      <a16:colId xmlns:a16="http://schemas.microsoft.com/office/drawing/2014/main" val="3721379353"/>
                    </a:ext>
                  </a:extLst>
                </a:gridCol>
                <a:gridCol w="1185943">
                  <a:extLst>
                    <a:ext uri="{9D8B030D-6E8A-4147-A177-3AD203B41FA5}">
                      <a16:colId xmlns:a16="http://schemas.microsoft.com/office/drawing/2014/main" val="2696185264"/>
                    </a:ext>
                  </a:extLst>
                </a:gridCol>
                <a:gridCol w="1296649">
                  <a:extLst>
                    <a:ext uri="{9D8B030D-6E8A-4147-A177-3AD203B41FA5}">
                      <a16:colId xmlns:a16="http://schemas.microsoft.com/office/drawing/2014/main" val="1831996235"/>
                    </a:ext>
                  </a:extLst>
                </a:gridCol>
                <a:gridCol w="1274164">
                  <a:extLst>
                    <a:ext uri="{9D8B030D-6E8A-4147-A177-3AD203B41FA5}">
                      <a16:colId xmlns:a16="http://schemas.microsoft.com/office/drawing/2014/main" val="2547213889"/>
                    </a:ext>
                  </a:extLst>
                </a:gridCol>
              </a:tblGrid>
              <a:tr h="258242">
                <a:tc>
                  <a:txBody>
                    <a:bodyPr/>
                    <a:lstStyle/>
                    <a:p>
                      <a:r>
                        <a:rPr lang="pl-PL" sz="1200"/>
                        <a:t>Kryterium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Actor-Critic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SUMO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Stałoczasowe</a:t>
                      </a:r>
                      <a:endParaRPr lang="pl-PL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018363"/>
                  </a:ext>
                </a:extLst>
              </a:tr>
              <a:tr h="125864">
                <a:tc>
                  <a:txBody>
                    <a:bodyPr/>
                    <a:lstStyle/>
                    <a:p>
                      <a:r>
                        <a:rPr lang="pl-PL" sz="1200" dirty="0"/>
                        <a:t>Czas oczekiwania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b="1" dirty="0"/>
                        <a:t>umiarkowany</a:t>
                      </a:r>
                      <a:endParaRPr lang="pl-PL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najlepszy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najdłuższy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653853"/>
                  </a:ext>
                </a:extLst>
              </a:tr>
              <a:tr h="258242">
                <a:tc>
                  <a:txBody>
                    <a:bodyPr/>
                    <a:lstStyle/>
                    <a:p>
                      <a:r>
                        <a:rPr lang="pl-PL" sz="1200"/>
                        <a:t>Liczba zatrzymań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najmniej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umiarkowanie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najwięcej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902134"/>
                  </a:ext>
                </a:extLst>
              </a:tr>
              <a:tr h="439012">
                <a:tc>
                  <a:txBody>
                    <a:bodyPr/>
                    <a:lstStyle/>
                    <a:p>
                      <a:r>
                        <a:rPr lang="pl-PL" sz="1200"/>
                        <a:t>Adaptacja do zmian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b="1" dirty="0"/>
                        <a:t>wysoka</a:t>
                      </a:r>
                      <a:endParaRPr lang="pl-PL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bardzo wysoka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Brak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984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816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ED27F-D0E6-AE12-B626-60FE4CED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F472896-E77A-9CBC-5488-777165712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626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97645E8F-09EB-97F4-6F9C-DFDC711BEB80}"/>
              </a:ext>
            </a:extLst>
          </p:cNvPr>
          <p:cNvSpPr txBox="1"/>
          <p:nvPr/>
        </p:nvSpPr>
        <p:spPr>
          <a:xfrm>
            <a:off x="2460779" y="3995049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i="1" dirty="0"/>
              <a:t>DZIĘKUJE ZA UWAGĘ</a:t>
            </a:r>
            <a:endParaRPr lang="pl-PL" sz="2000" i="1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Symbol zastępczy stopki 2">
            <a:extLst>
              <a:ext uri="{FF2B5EF4-FFF2-40B4-BE49-F238E27FC236}">
                <a16:creationId xmlns:a16="http://schemas.microsoft.com/office/drawing/2014/main" id="{7C2A75EB-3BF8-E291-108D-E94F79A355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15" name="Symbol zastępczy numeru slajdu 3">
            <a:extLst>
              <a:ext uri="{FF2B5EF4-FFF2-40B4-BE49-F238E27FC236}">
                <a16:creationId xmlns:a16="http://schemas.microsoft.com/office/drawing/2014/main" id="{1953FF49-2926-7757-66D7-E45217D10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15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53992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3EE1E-7FBA-3F9C-05FA-119676E27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>
            <a:extLst>
              <a:ext uri="{FF2B5EF4-FFF2-40B4-BE49-F238E27FC236}">
                <a16:creationId xmlns:a16="http://schemas.microsoft.com/office/drawing/2014/main" id="{B1AA421C-9B23-3154-7294-338D48957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37" y="842789"/>
            <a:ext cx="4680000" cy="35100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Strona Framsticks ma nowe godziny pracy.">
            <a:extLst>
              <a:ext uri="{FF2B5EF4-FFF2-40B4-BE49-F238E27FC236}">
                <a16:creationId xmlns:a16="http://schemas.microsoft.com/office/drawing/2014/main" id="{7CEE4B92-4D50-FF5B-AD7F-653BD26D7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244" y="4415768"/>
            <a:ext cx="4680000" cy="24467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FE7257B1-D891-1965-0B16-994F0CB8CE1C}"/>
              </a:ext>
            </a:extLst>
          </p:cNvPr>
          <p:cNvSpPr txBox="1">
            <a:spLocks/>
          </p:cNvSpPr>
          <p:nvPr/>
        </p:nvSpPr>
        <p:spPr>
          <a:xfrm>
            <a:off x="504978" y="6605470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D4A2DB6-4ED4-16E7-D751-30AD06246EA3}"/>
              </a:ext>
            </a:extLst>
          </p:cNvPr>
          <p:cNvSpPr txBox="1"/>
          <p:nvPr/>
        </p:nvSpPr>
        <p:spPr>
          <a:xfrm>
            <a:off x="504979" y="448241"/>
            <a:ext cx="1072978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WSTĘP, MOTYWACJA, CEL I ZAKRES PRACY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F10BDD8B-87C3-0C04-7C91-4E76F77EE5EA}"/>
              </a:ext>
            </a:extLst>
          </p:cNvPr>
          <p:cNvSpPr txBox="1"/>
          <p:nvPr/>
        </p:nvSpPr>
        <p:spPr>
          <a:xfrm>
            <a:off x="504978" y="1286518"/>
            <a:ext cx="699220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1300" b="1" dirty="0"/>
              <a:t>MOTYWACJA</a:t>
            </a:r>
          </a:p>
          <a:p>
            <a:pPr>
              <a:buNone/>
            </a:pPr>
            <a:r>
              <a:rPr lang="pl-PL" sz="1300" dirty="0"/>
              <a:t>Motywacją do podjęcia tematu były zajęcia, podczas których pracowaliśmy z symulatorem </a:t>
            </a:r>
            <a:r>
              <a:rPr lang="pl-PL" sz="1300" dirty="0" err="1"/>
              <a:t>Framsticks</a:t>
            </a:r>
            <a:r>
              <a:rPr lang="pl-PL" sz="1300" dirty="0"/>
              <a:t>. Duże wrażenie zrobiła na mnie możliwość obserwowania na bieżąco, jak algorytm wpływa na zachowanie wirtualnych organizmów – jak stopniowo się rozwijały i przystosowywały do środowiska. Ta wizualna forma procesu uczenia zainspirowała mnie do zgłębienia tematyki algorytmów uczących się oraz środowisk symulacyjnych, w których można obserwować, jak operacje matematyczne przekładają się na konkretne działania i decyzje systemu.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b="1" dirty="0"/>
              <a:t>CEL PRACY</a:t>
            </a:r>
          </a:p>
          <a:p>
            <a:pPr>
              <a:buNone/>
            </a:pPr>
            <a:r>
              <a:rPr lang="pl-PL" sz="1300" dirty="0"/>
              <a:t>Praktyczna implementacja algorytmu uczenia ze wzmocnieniem w środowisku </a:t>
            </a:r>
          </a:p>
          <a:p>
            <a:pPr>
              <a:buNone/>
            </a:pPr>
            <a:r>
              <a:rPr lang="pl-PL" sz="1300" dirty="0"/>
              <a:t>symulacyjnym SUMO.</a:t>
            </a:r>
          </a:p>
          <a:p>
            <a:pPr>
              <a:buNone/>
            </a:pPr>
            <a:r>
              <a:rPr lang="pl-PL" sz="1300" dirty="0"/>
              <a:t>Weryfikacja, czy agent RL (</a:t>
            </a:r>
            <a:r>
              <a:rPr lang="pl-PL" sz="1300" dirty="0" err="1"/>
              <a:t>Reinforcement</a:t>
            </a:r>
            <a:r>
              <a:rPr lang="pl-PL" sz="1300" dirty="0"/>
              <a:t> Learning) może skutecznie sterować sygnalizacją świetlną i adaptować się do zmiennych warunków ruchu drogowego.</a:t>
            </a:r>
          </a:p>
          <a:p>
            <a:pPr>
              <a:buNone/>
            </a:pPr>
            <a:endParaRPr lang="pl-PL" sz="1300" b="1" dirty="0"/>
          </a:p>
          <a:p>
            <a:pPr>
              <a:buNone/>
            </a:pPr>
            <a:r>
              <a:rPr lang="pl-PL" sz="1300" b="1" dirty="0"/>
              <a:t>ZAKRES METODYCZNY;</a:t>
            </a:r>
          </a:p>
          <a:p>
            <a:pPr>
              <a:buNone/>
            </a:pPr>
            <a:r>
              <a:rPr lang="pl-PL" sz="1300" b="1" dirty="0"/>
              <a:t>- Literatura</a:t>
            </a:r>
            <a:r>
              <a:rPr lang="pl-PL" sz="1300" dirty="0"/>
              <a:t> – analiza rozwiązań ITS i algorytmów RL.</a:t>
            </a:r>
          </a:p>
          <a:p>
            <a:pPr>
              <a:buNone/>
            </a:pPr>
            <a:r>
              <a:rPr lang="pl-PL" sz="1300" b="1" dirty="0"/>
              <a:t>- Implementacja</a:t>
            </a:r>
            <a:r>
              <a:rPr lang="pl-PL" sz="1300" dirty="0"/>
              <a:t> – model </a:t>
            </a:r>
            <a:r>
              <a:rPr lang="pl-PL" sz="1300" dirty="0" err="1"/>
              <a:t>Actor-Critic</a:t>
            </a:r>
            <a:r>
              <a:rPr lang="pl-PL" sz="1300" dirty="0"/>
              <a:t> w </a:t>
            </a:r>
            <a:r>
              <a:rPr lang="pl-PL" sz="1300" dirty="0" err="1"/>
              <a:t>Pythonie</a:t>
            </a:r>
            <a:r>
              <a:rPr lang="pl-PL" sz="1300" dirty="0"/>
              <a:t> z wykorzystanie biblioteki </a:t>
            </a:r>
            <a:br>
              <a:rPr lang="pl-PL" sz="1300" dirty="0"/>
            </a:br>
            <a:r>
              <a:rPr lang="pl-PL" sz="1300" dirty="0"/>
              <a:t>          Google Open Source, </a:t>
            </a:r>
            <a:r>
              <a:rPr lang="pl-PL" sz="1300" dirty="0" err="1"/>
              <a:t>TensorFlow</a:t>
            </a:r>
            <a:r>
              <a:rPr lang="pl-PL" sz="1300" dirty="0"/>
              <a:t>.</a:t>
            </a:r>
          </a:p>
          <a:p>
            <a:pPr>
              <a:buNone/>
            </a:pPr>
            <a:r>
              <a:rPr lang="pl-PL" sz="1300" b="1" dirty="0"/>
              <a:t>- Integracja</a:t>
            </a:r>
            <a:r>
              <a:rPr lang="pl-PL" sz="1300" dirty="0"/>
              <a:t> – komunikacja z SUMO przez interfejs </a:t>
            </a:r>
            <a:r>
              <a:rPr lang="pl-PL" sz="1300" dirty="0" err="1"/>
              <a:t>TraCI</a:t>
            </a:r>
            <a:r>
              <a:rPr lang="pl-PL" sz="1300" dirty="0"/>
              <a:t>.</a:t>
            </a:r>
          </a:p>
          <a:p>
            <a:pPr>
              <a:buNone/>
            </a:pPr>
            <a:r>
              <a:rPr lang="pl-PL" sz="1300" b="1" dirty="0"/>
              <a:t>- Analiza wyników</a:t>
            </a:r>
            <a:r>
              <a:rPr lang="pl-PL" sz="1300" dirty="0"/>
              <a:t> – ocena skuteczności agenta i porównanie z innymi podejściami.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b="1" dirty="0"/>
              <a:t>OCZEKIWANE REZULTATY</a:t>
            </a:r>
          </a:p>
          <a:p>
            <a:pPr>
              <a:buNone/>
            </a:pPr>
            <a:r>
              <a:rPr lang="pl-PL" sz="1300" dirty="0"/>
              <a:t>Weryfikacja, czy agent RL potrafi autonomicznie dostosowywać sygnalizację do środowiska.</a:t>
            </a:r>
          </a:p>
          <a:p>
            <a:pPr>
              <a:buNone/>
            </a:pPr>
            <a:r>
              <a:rPr lang="pl-PL" sz="1300" dirty="0"/>
              <a:t>Ocena realnego potencjału uczenia maszynowego w sterowaniu ruchem drogowym.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FD66D67-7715-7463-FBF0-69A9A43FA02C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27" name="Symbol zastępczy stopki 2">
            <a:extLst>
              <a:ext uri="{FF2B5EF4-FFF2-40B4-BE49-F238E27FC236}">
                <a16:creationId xmlns:a16="http://schemas.microsoft.com/office/drawing/2014/main" id="{B9158F2E-B771-A9C0-FDA8-52BF723C1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28" name="Symbol zastępczy numeru slajdu 3">
            <a:extLst>
              <a:ext uri="{FF2B5EF4-FFF2-40B4-BE49-F238E27FC236}">
                <a16:creationId xmlns:a16="http://schemas.microsoft.com/office/drawing/2014/main" id="{00A202F1-9C4E-9C37-1247-8D6A3107A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0468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75531-BC2F-8CDE-C1CA-909D345DD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>
            <a:extLst>
              <a:ext uri="{FF2B5EF4-FFF2-40B4-BE49-F238E27FC236}">
                <a16:creationId xmlns:a16="http://schemas.microsoft.com/office/drawing/2014/main" id="{2CEBC7B8-40D2-F3E0-B390-341947CCF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8428"/>
            <a:ext cx="457200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CD918F90-4CA1-518C-A4F5-93CE7A2F5929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BAD8194-43C7-01A6-D69F-04C379A8B69A}"/>
              </a:ext>
            </a:extLst>
          </p:cNvPr>
          <p:cNvSpPr txBox="1"/>
          <p:nvPr/>
        </p:nvSpPr>
        <p:spPr>
          <a:xfrm>
            <a:off x="504979" y="448241"/>
            <a:ext cx="1072978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INTELIGENTNE SYSTEMY TRANSPORTOWE (ITS)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27DD0F7C-410F-6334-1A43-21B2A6D07D3D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463C85D-D114-B72F-61C9-1BDDAA668CD7}"/>
              </a:ext>
            </a:extLst>
          </p:cNvPr>
          <p:cNvSpPr txBox="1"/>
          <p:nvPr/>
        </p:nvSpPr>
        <p:spPr>
          <a:xfrm>
            <a:off x="504978" y="1286518"/>
            <a:ext cx="6992207" cy="5155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1300" b="1" dirty="0"/>
              <a:t>ITS</a:t>
            </a:r>
            <a:r>
              <a:rPr lang="pl-PL" sz="1300" dirty="0"/>
              <a:t> to nowoczesne technologie wspomagające zarządzanie ruchem drogowym, zwiększające bezpieczeństwo oraz efektywność transportu.</a:t>
            </a:r>
          </a:p>
          <a:p>
            <a:pPr>
              <a:buNone/>
            </a:pPr>
            <a:r>
              <a:rPr lang="pl-PL" sz="1300" dirty="0"/>
              <a:t>Systemy te integrują elementy informatyki, komunikacji i automatyki, umożliwiając dynamiczne reagowanie na zmienne warunki w czasie rzeczywistym.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b="1" dirty="0"/>
              <a:t>Rodzaje systemów sterowania ruchem:</a:t>
            </a:r>
          </a:p>
          <a:p>
            <a:pPr>
              <a:buNone/>
            </a:pPr>
            <a:r>
              <a:rPr lang="pl-PL" sz="1300" dirty="0"/>
              <a:t>Scentralizowane - </a:t>
            </a:r>
            <a:r>
              <a:rPr lang="pl-PL" sz="1400" dirty="0"/>
              <a:t>decyzje podejmowane są przez centralny system zarządzania, który ma dostęp do danych z wielu skrzyżowań;</a:t>
            </a:r>
            <a:endParaRPr lang="pl-PL" sz="1300" dirty="0"/>
          </a:p>
          <a:p>
            <a:pPr>
              <a:buNone/>
            </a:pPr>
            <a:r>
              <a:rPr lang="pl-PL" sz="1300" dirty="0"/>
              <a:t>Zdecentralizowane </a:t>
            </a:r>
            <a:r>
              <a:rPr lang="pl-PL" sz="1400" dirty="0"/>
              <a:t>– każde skrzyżowanie działa autonomicznie, podejmując decyzje na podstawie lokalnych danych;</a:t>
            </a:r>
            <a:endParaRPr lang="pl-PL" sz="1300" dirty="0"/>
          </a:p>
          <a:p>
            <a:pPr>
              <a:buNone/>
            </a:pPr>
            <a:r>
              <a:rPr lang="pl-PL" sz="1300" dirty="0" err="1"/>
              <a:t>Stałoczasowe</a:t>
            </a:r>
            <a:r>
              <a:rPr lang="pl-PL" sz="1300" dirty="0"/>
              <a:t> – działają według ustalonego harmonogramu, niezależnie od aktualnego ruchu;</a:t>
            </a:r>
          </a:p>
          <a:p>
            <a:pPr>
              <a:buNone/>
            </a:pPr>
            <a:r>
              <a:rPr lang="pl-PL" sz="1300" dirty="0" err="1"/>
              <a:t>Zmiennoczasowe</a:t>
            </a:r>
            <a:r>
              <a:rPr lang="pl-PL" sz="1300" dirty="0"/>
              <a:t> – dostosowują długość faz na podstawie danych z lokalnych czujników;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b="1" dirty="0"/>
              <a:t>Przykłady adaptacyjnych systemów ITS:</a:t>
            </a:r>
          </a:p>
          <a:p>
            <a:pPr>
              <a:buNone/>
            </a:pPr>
            <a:r>
              <a:rPr lang="pl-PL" sz="1300" dirty="0"/>
              <a:t>SCATS – australijski system adaptujący cykle świateł do natężenia ruchu (Australia)</a:t>
            </a:r>
          </a:p>
          <a:p>
            <a:pPr>
              <a:buNone/>
            </a:pPr>
            <a:r>
              <a:rPr lang="pl-PL" sz="1300" dirty="0"/>
              <a:t>SCOOT – system optymalizujący długość i przesunięcia cykli świetlnych (GB)</a:t>
            </a:r>
          </a:p>
          <a:p>
            <a:pPr>
              <a:buNone/>
            </a:pPr>
            <a:r>
              <a:rPr lang="pl-PL" sz="1300" dirty="0"/>
              <a:t>RHODES – wykorzystuje prognozy przepływu pojazdów do dynamicznego sterowania (USA)</a:t>
            </a:r>
          </a:p>
          <a:p>
            <a:pPr>
              <a:buNone/>
            </a:pPr>
            <a:r>
              <a:rPr lang="pl-PL" sz="1300" dirty="0"/>
              <a:t>PIACON – sterowania ruchem drogowym, opracowana w 2008 roku przez AGH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/>
              <a:t>Współczesne systemy ITS korzystają z szerokiego wachlarza technologii, takich jak czujniki ruchu, detektory, kamery, stacje pogodowe oraz komunikacja między pojazdami (V2V) i infrastrukturą (V2I). </a:t>
            </a:r>
          </a:p>
          <a:p>
            <a:r>
              <a:rPr lang="pl-PL" sz="1300" dirty="0"/>
              <a:t>Coraz częściej wspomagane są metodami sztucznej inteligencji, które pozwalają na bardziej elastyczne, skalowalne i autonomiczne podejmowanie decyzji — bez potrzeby ręcznego programowania wszystkich możliwych scenariuszy ruchu drogowego.</a:t>
            </a:r>
          </a:p>
        </p:txBody>
      </p:sp>
      <p:sp>
        <p:nvSpPr>
          <p:cNvPr id="16" name="Symbol zastępczy stopki 2">
            <a:extLst>
              <a:ext uri="{FF2B5EF4-FFF2-40B4-BE49-F238E27FC236}">
                <a16:creationId xmlns:a16="http://schemas.microsoft.com/office/drawing/2014/main" id="{E6F789D4-4493-9EC2-38FE-E226F04EB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17" name="Symbol zastępczy numeru slajdu 3">
            <a:extLst>
              <a:ext uri="{FF2B5EF4-FFF2-40B4-BE49-F238E27FC236}">
                <a16:creationId xmlns:a16="http://schemas.microsoft.com/office/drawing/2014/main" id="{721F1892-455D-71A5-99F5-6ECCD0DDB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3</a:t>
            </a:fld>
            <a:endParaRPr lang="pl-PL" dirty="0"/>
          </a:p>
        </p:txBody>
      </p:sp>
      <p:pic>
        <p:nvPicPr>
          <p:cNvPr id="3085" name="Picture 13">
            <a:extLst>
              <a:ext uri="{FF2B5EF4-FFF2-40B4-BE49-F238E27FC236}">
                <a16:creationId xmlns:a16="http://schemas.microsoft.com/office/drawing/2014/main" id="{7CE40168-7C7B-167D-7A6D-786782833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955" y="2863264"/>
            <a:ext cx="1671483" cy="167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Prostokąt 23">
            <a:extLst>
              <a:ext uri="{FF2B5EF4-FFF2-40B4-BE49-F238E27FC236}">
                <a16:creationId xmlns:a16="http://schemas.microsoft.com/office/drawing/2014/main" id="{71DEAE4B-4004-9D6D-5D30-9756F6E66656}"/>
              </a:ext>
            </a:extLst>
          </p:cNvPr>
          <p:cNvSpPr/>
          <p:nvPr/>
        </p:nvSpPr>
        <p:spPr>
          <a:xfrm>
            <a:off x="7722691" y="4717646"/>
            <a:ext cx="3135715" cy="6802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075" name="Picture 3" descr="Test image">
            <a:hlinkClick r:id="rId5"/>
            <a:extLst>
              <a:ext uri="{FF2B5EF4-FFF2-40B4-BE49-F238E27FC236}">
                <a16:creationId xmlns:a16="http://schemas.microsoft.com/office/drawing/2014/main" id="{23EA63BA-6D13-954C-4E45-1BE0D25F4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144" y="4749505"/>
            <a:ext cx="2999571" cy="6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14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6C05B-B5A0-1230-85CB-D5BA362BB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E546CCF6-89E5-423E-9DE5-7167D956E1C6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BB461C45-BAC5-89A7-FEFC-CDE051060482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FDAD98D-34A9-9962-2149-3AA724E1AB73}"/>
              </a:ext>
            </a:extLst>
          </p:cNvPr>
          <p:cNvSpPr txBox="1"/>
          <p:nvPr/>
        </p:nvSpPr>
        <p:spPr>
          <a:xfrm>
            <a:off x="504979" y="448241"/>
            <a:ext cx="1072978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PODSTAWY UCZENIA ZE WZMOCNIENIEM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88B1BE9-36E7-776C-D4B4-3BC29FBAB7BE}"/>
              </a:ext>
            </a:extLst>
          </p:cNvPr>
          <p:cNvSpPr txBox="1"/>
          <p:nvPr/>
        </p:nvSpPr>
        <p:spPr>
          <a:xfrm>
            <a:off x="504978" y="1286518"/>
            <a:ext cx="673747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1400" b="1" dirty="0"/>
              <a:t>Uczenie ze wzmocnieniem (RL)</a:t>
            </a:r>
            <a:r>
              <a:rPr lang="pl-PL" sz="1400" dirty="0"/>
              <a:t> to dziedzina sztucznej inteligencji, w której agent uczy się poprzez interakcję ze środowiskiem, otrzymując nagrody lub kary za swoje działania.</a:t>
            </a:r>
          </a:p>
          <a:p>
            <a:pPr>
              <a:buNone/>
            </a:pPr>
            <a:br>
              <a:rPr lang="pl-PL" sz="1400" dirty="0"/>
            </a:br>
            <a:r>
              <a:rPr lang="pl-PL" sz="1400" dirty="0"/>
              <a:t>Korzenie RL sięgają lat 60 – pierwsze modele oparte na warunkowaniu i teorii decyzji.</a:t>
            </a:r>
          </a:p>
          <a:p>
            <a:pPr>
              <a:buNone/>
            </a:pPr>
            <a:r>
              <a:rPr lang="pl-PL" sz="1400" dirty="0"/>
              <a:t>W latach 80 pojawiły się algorytmy takie jak TD-learning (</a:t>
            </a:r>
            <a:r>
              <a:rPr lang="pl-PL" sz="1400" dirty="0" err="1"/>
              <a:t>Temporal</a:t>
            </a:r>
            <a:r>
              <a:rPr lang="pl-PL" sz="1400" dirty="0"/>
              <a:t> </a:t>
            </a:r>
            <a:r>
              <a:rPr lang="pl-PL" sz="1400" dirty="0" err="1"/>
              <a:t>Difference</a:t>
            </a:r>
            <a:r>
              <a:rPr lang="pl-PL" sz="1400" dirty="0"/>
              <a:t>) </a:t>
            </a:r>
            <a:br>
              <a:rPr lang="pl-PL" sz="1400" dirty="0"/>
            </a:br>
            <a:r>
              <a:rPr lang="pl-PL" sz="1400" dirty="0"/>
              <a:t>i Q-learning, umożliwiające efektywną naukę bez znajomości modelu środowiska.</a:t>
            </a:r>
          </a:p>
          <a:p>
            <a:pPr>
              <a:buNone/>
            </a:pPr>
            <a:endParaRPr lang="pl-PL" sz="1400" dirty="0"/>
          </a:p>
          <a:p>
            <a:pPr>
              <a:buNone/>
            </a:pPr>
            <a:r>
              <a:rPr lang="pl-PL" sz="1400" dirty="0"/>
              <a:t>2015: </a:t>
            </a:r>
            <a:r>
              <a:rPr lang="pl-PL" sz="1400" dirty="0" err="1"/>
              <a:t>DeepMind</a:t>
            </a:r>
            <a:r>
              <a:rPr lang="pl-PL" sz="1400" dirty="0"/>
              <a:t> zaprezentowało agenta, który uczył się grać w gry Atari (np. </a:t>
            </a:r>
            <a:r>
              <a:rPr lang="pl-PL" sz="1400" dirty="0" err="1"/>
              <a:t>Breakout</a:t>
            </a:r>
            <a:r>
              <a:rPr lang="pl-PL" sz="1400" dirty="0"/>
              <a:t>) wyłącznie na podstawie obrazu i punktacji – bez jakiejkolwiek wiedzy eksperckiej.</a:t>
            </a:r>
          </a:p>
          <a:p>
            <a:pPr>
              <a:buNone/>
            </a:pPr>
            <a:r>
              <a:rPr lang="pl-PL" sz="1400" dirty="0"/>
              <a:t>2017: Projekty </a:t>
            </a:r>
            <a:r>
              <a:rPr lang="pl-PL" sz="1400" dirty="0" err="1"/>
              <a:t>AlphaGo</a:t>
            </a:r>
            <a:r>
              <a:rPr lang="pl-PL" sz="1400" dirty="0"/>
              <a:t> i </a:t>
            </a:r>
            <a:r>
              <a:rPr lang="pl-PL" sz="1400" dirty="0" err="1"/>
              <a:t>AlphaZero</a:t>
            </a:r>
            <a:r>
              <a:rPr lang="pl-PL" sz="1400" dirty="0"/>
              <a:t> pokazały, że agent może nauczyć się gry planszowej od zera i pokonać mistrzów świata (bez danych wejściowych od ludzi).</a:t>
            </a:r>
          </a:p>
          <a:p>
            <a:pPr>
              <a:buNone/>
            </a:pPr>
            <a:endParaRPr lang="pl-PL" sz="1400" dirty="0"/>
          </a:p>
          <a:p>
            <a:pPr>
              <a:buNone/>
            </a:pPr>
            <a:r>
              <a:rPr lang="pl-PL" sz="1400" dirty="0"/>
              <a:t>Model RL opiera się na tzw. </a:t>
            </a:r>
            <a:r>
              <a:rPr lang="pl-PL" sz="1400" b="1" dirty="0"/>
              <a:t>procesie decyzyjnym Markowa (MDP)</a:t>
            </a:r>
            <a:r>
              <a:rPr lang="pl-PL" sz="1400" dirty="0"/>
              <a:t>, który składa się z:</a:t>
            </a:r>
            <a:br>
              <a:rPr lang="pl-PL" sz="1400" dirty="0"/>
            </a:br>
            <a:r>
              <a:rPr lang="pl-PL" sz="1400" dirty="0"/>
              <a:t>• </a:t>
            </a:r>
            <a:r>
              <a:rPr lang="pl-PL" sz="1400" b="1" dirty="0"/>
              <a:t>stanów (S)</a:t>
            </a:r>
            <a:r>
              <a:rPr lang="pl-PL" sz="1400" dirty="0"/>
              <a:t> – opisujących bieżącą sytuację (np. długości kolejek),</a:t>
            </a:r>
            <a:br>
              <a:rPr lang="pl-PL" sz="1400" dirty="0"/>
            </a:br>
            <a:r>
              <a:rPr lang="pl-PL" sz="1400" dirty="0"/>
              <a:t>• </a:t>
            </a:r>
            <a:r>
              <a:rPr lang="pl-PL" sz="1400" b="1" dirty="0"/>
              <a:t>akcji (A)</a:t>
            </a:r>
            <a:r>
              <a:rPr lang="pl-PL" sz="1400" dirty="0"/>
              <a:t> – możliwych decyzji agenta (np. zmiana świateł),</a:t>
            </a:r>
            <a:br>
              <a:rPr lang="pl-PL" sz="1400" dirty="0"/>
            </a:br>
            <a:r>
              <a:rPr lang="pl-PL" sz="1400" dirty="0"/>
              <a:t>• </a:t>
            </a:r>
            <a:r>
              <a:rPr lang="pl-PL" sz="1400" b="1" dirty="0"/>
              <a:t>nagrody (R)</a:t>
            </a:r>
            <a:r>
              <a:rPr lang="pl-PL" sz="1400" dirty="0"/>
              <a:t> – informacji zwrotnej za wykonanie danej akcji,</a:t>
            </a:r>
            <a:br>
              <a:rPr lang="pl-PL" sz="1400" dirty="0"/>
            </a:br>
            <a:r>
              <a:rPr lang="pl-PL" sz="1400" dirty="0"/>
              <a:t>• </a:t>
            </a:r>
            <a:r>
              <a:rPr lang="pl-PL" sz="1400" b="1" dirty="0"/>
              <a:t>funkcji przejścia (P)</a:t>
            </a:r>
            <a:r>
              <a:rPr lang="pl-PL" sz="1400" dirty="0"/>
              <a:t> – określającej funkcję przejścia ze stanu do stanu.</a:t>
            </a:r>
          </a:p>
          <a:p>
            <a:pPr>
              <a:buNone/>
            </a:pPr>
            <a:endParaRPr lang="pl-PL" sz="1400" dirty="0"/>
          </a:p>
          <a:p>
            <a:pPr>
              <a:buNone/>
            </a:pPr>
            <a:r>
              <a:rPr lang="pl-PL" sz="1400" dirty="0"/>
              <a:t>Celem agenta jest </a:t>
            </a:r>
            <a:r>
              <a:rPr lang="pl-PL" sz="1400" b="1" dirty="0"/>
              <a:t>maksymalizacja skumulowanej nagrody w czasie</a:t>
            </a:r>
            <a:r>
              <a:rPr lang="pl-PL" sz="1400" dirty="0"/>
              <a:t>.</a:t>
            </a:r>
          </a:p>
          <a:p>
            <a:pPr>
              <a:buNone/>
            </a:pPr>
            <a:r>
              <a:rPr lang="pl-PL" sz="1400" dirty="0"/>
              <a:t>RL może być stosowane w środowiskach, gdzie model świata nie </a:t>
            </a:r>
            <a:br>
              <a:rPr lang="pl-PL" sz="1400" dirty="0"/>
            </a:br>
            <a:r>
              <a:rPr lang="pl-PL" sz="1400" dirty="0"/>
              <a:t>jest w pełni znany – agent sam uczy się optymalnej polityki działania.</a:t>
            </a:r>
          </a:p>
          <a:p>
            <a:pPr>
              <a:buNone/>
            </a:pPr>
            <a:br>
              <a:rPr lang="pl-PL" sz="1400" dirty="0"/>
            </a:br>
            <a:endParaRPr lang="pl-PL" sz="1400" dirty="0"/>
          </a:p>
        </p:txBody>
      </p:sp>
      <p:pic>
        <p:nvPicPr>
          <p:cNvPr id="14" name="grafika2">
            <a:extLst>
              <a:ext uri="{FF2B5EF4-FFF2-40B4-BE49-F238E27FC236}">
                <a16:creationId xmlns:a16="http://schemas.microsoft.com/office/drawing/2014/main" id="{F4709785-EDA8-45D5-FFCD-AFF91B3BA2DA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436440" y="4422979"/>
            <a:ext cx="4680000" cy="1842770"/>
          </a:xfrm>
          <a:prstGeom prst="rect">
            <a:avLst/>
          </a:prstGeom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04A92BFD-B0DA-D7D3-C62D-62DBE7632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440" y="1286518"/>
            <a:ext cx="4680000" cy="300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ymbol zastępczy stopki 2">
            <a:extLst>
              <a:ext uri="{FF2B5EF4-FFF2-40B4-BE49-F238E27FC236}">
                <a16:creationId xmlns:a16="http://schemas.microsoft.com/office/drawing/2014/main" id="{1C93EBF3-5111-5084-2E90-323A980AD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22" name="Symbol zastępczy numeru slajdu 3">
            <a:extLst>
              <a:ext uri="{FF2B5EF4-FFF2-40B4-BE49-F238E27FC236}">
                <a16:creationId xmlns:a16="http://schemas.microsoft.com/office/drawing/2014/main" id="{E03CCA57-F4F6-9302-B080-3E0CF36F9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9038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994AC-6A8F-FCD4-F96E-17C8F70F8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8CF130B-D49F-8508-E670-7BFDD425B7D5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BAD42EF5-DD16-325C-7A3D-DE77CF562716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17CD7084-9E6D-E729-9D97-E4A2B3AC9BA4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ALGORYTM ACTOR-CRITIC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A82BCDE-EDF5-22BA-F06E-881DBF61FD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947" y="557175"/>
            <a:ext cx="4680000" cy="29570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8C66002F-AC4F-61B2-0B87-47C51B55B367}"/>
              </a:ext>
            </a:extLst>
          </p:cNvPr>
          <p:cNvSpPr txBox="1"/>
          <p:nvPr/>
        </p:nvSpPr>
        <p:spPr>
          <a:xfrm>
            <a:off x="504978" y="1286518"/>
            <a:ext cx="6992207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1300" dirty="0" err="1"/>
              <a:t>Actor-Critic</a:t>
            </a:r>
            <a:r>
              <a:rPr lang="pl-PL" sz="1300" dirty="0"/>
              <a:t> to algorytm uczenia ze wzmocnieniem, który rozwija ideę Q-learningu, łącząc:</a:t>
            </a:r>
          </a:p>
          <a:p>
            <a:pPr>
              <a:buNone/>
            </a:pPr>
            <a:r>
              <a:rPr lang="pl-PL" sz="1300" dirty="0"/>
              <a:t>szacowanie wartości stanu, uczenie się strategii działania (tzw. polityki).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/>
              <a:t>Dzięki temu agent potrafi zarówno oceniać sytuację, jak i decydować, co zrobić – co sprawia, </a:t>
            </a:r>
          </a:p>
          <a:p>
            <a:pPr>
              <a:buNone/>
            </a:pPr>
            <a:r>
              <a:rPr lang="pl-PL" sz="1300" dirty="0"/>
              <a:t>że jest bardziej elastyczny od prostych metod opartych tylko na tablicach wartości.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b="1" dirty="0"/>
              <a:t>Aktor (</a:t>
            </a:r>
            <a:r>
              <a:rPr lang="pl-PL" sz="1300" b="1" dirty="0" err="1"/>
              <a:t>Actor</a:t>
            </a:r>
            <a:r>
              <a:rPr lang="pl-PL" sz="1300" b="1" dirty="0"/>
              <a:t>)</a:t>
            </a:r>
            <a:r>
              <a:rPr lang="pl-PL" sz="1300" dirty="0"/>
              <a:t> – wybiera akcję w danym stanie, ucząc się polityki działania.</a:t>
            </a:r>
          </a:p>
          <a:p>
            <a:pPr>
              <a:buNone/>
            </a:pPr>
            <a:r>
              <a:rPr lang="pl-PL" sz="1300" b="1" dirty="0"/>
              <a:t>Krytyk (</a:t>
            </a:r>
            <a:r>
              <a:rPr lang="pl-PL" sz="1300" b="1" dirty="0" err="1"/>
              <a:t>Critic</a:t>
            </a:r>
            <a:r>
              <a:rPr lang="pl-PL" sz="1300" b="1" dirty="0"/>
              <a:t>)</a:t>
            </a:r>
            <a:r>
              <a:rPr lang="pl-PL" sz="1300" dirty="0"/>
              <a:t> – ocenia działania Aktora, wyznaczając błąd TD (różnica między przewidywaną a rzeczywistą nagrodą).</a:t>
            </a:r>
          </a:p>
          <a:p>
            <a:pPr>
              <a:buNone/>
            </a:pPr>
            <a:r>
              <a:rPr lang="pl-PL" sz="1300" dirty="0"/>
              <a:t>Aktor uczy się podejmowania lepszych decyzji na podstawie informacji zwrotnej od Krytyka, który aktualizuje swoje oceny na podstawie błędu prognozy.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/>
              <a:t>Algorytm może działać w sposób deterministyczny (np. wybierając najlepszą akcję) lub stochastyczny (np. losując akcję z rozkładu).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b="1" dirty="0"/>
              <a:t>Dlaczego </a:t>
            </a:r>
            <a:r>
              <a:rPr lang="pl-PL" sz="1300" b="1" dirty="0" err="1"/>
              <a:t>Actor-Critic</a:t>
            </a:r>
            <a:r>
              <a:rPr lang="pl-PL" sz="1300" b="1" dirty="0"/>
              <a:t>?</a:t>
            </a:r>
          </a:p>
          <a:p>
            <a:pPr>
              <a:buNone/>
            </a:pPr>
            <a:r>
              <a:rPr lang="pl-PL" sz="1300" dirty="0"/>
              <a:t>Łączy zalety metod opartych na wartości i na polityce.</a:t>
            </a:r>
          </a:p>
          <a:p>
            <a:pPr>
              <a:buNone/>
            </a:pPr>
            <a:r>
              <a:rPr lang="pl-PL" sz="1300" dirty="0"/>
              <a:t>Umożliwia działanie w ciągłych i dynamicznych środowiskach, jak ruch drogowy.</a:t>
            </a:r>
          </a:p>
          <a:p>
            <a:pPr>
              <a:buNone/>
            </a:pPr>
            <a:r>
              <a:rPr lang="pl-PL" sz="1300" dirty="0"/>
              <a:t>Daje szybszą i stabilniejszą naukę niż klasyczne algorytmy.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4C42D46F-6F5B-9CD5-468C-BC4885EC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083" y="3632502"/>
            <a:ext cx="4680000" cy="2824572"/>
          </a:xfrm>
          <a:prstGeom prst="rect">
            <a:avLst/>
          </a:prstGeom>
        </p:spPr>
      </p:pic>
      <p:sp>
        <p:nvSpPr>
          <p:cNvPr id="17" name="Symbol zastępczy stopki 2">
            <a:extLst>
              <a:ext uri="{FF2B5EF4-FFF2-40B4-BE49-F238E27FC236}">
                <a16:creationId xmlns:a16="http://schemas.microsoft.com/office/drawing/2014/main" id="{6B599303-2EAF-DEED-3281-508D2B402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18" name="Symbol zastępczy numeru slajdu 3">
            <a:extLst>
              <a:ext uri="{FF2B5EF4-FFF2-40B4-BE49-F238E27FC236}">
                <a16:creationId xmlns:a16="http://schemas.microsoft.com/office/drawing/2014/main" id="{BCD48F67-0154-4264-0410-8416B6643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28584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C0BDC-3872-E80A-32E0-652E766AF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E179F3B9-1C92-269D-E3BF-8A1BF98EFA49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5C583AB8-140D-877B-F13E-5E3E8362A1CD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F846255-163C-7989-0FCC-56B5A6FB9A9A}"/>
              </a:ext>
            </a:extLst>
          </p:cNvPr>
          <p:cNvSpPr txBox="1"/>
          <p:nvPr/>
        </p:nvSpPr>
        <p:spPr>
          <a:xfrm>
            <a:off x="504979" y="448241"/>
            <a:ext cx="1072978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UCZENIE GŁĘBOKIE, APROKSYMACJA FUNKCJI W ACTOR-CRITIC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0EF9DDC9-0194-C577-274C-44CD6516B56A}"/>
              </a:ext>
            </a:extLst>
          </p:cNvPr>
          <p:cNvSpPr txBox="1"/>
          <p:nvPr/>
        </p:nvSpPr>
        <p:spPr>
          <a:xfrm>
            <a:off x="504978" y="1286518"/>
            <a:ext cx="699220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1" dirty="0"/>
              <a:t>Aproksymacja funkcji w </a:t>
            </a:r>
            <a:r>
              <a:rPr lang="pl-PL" sz="1400" b="1" dirty="0" err="1"/>
              <a:t>Actor-Critic</a:t>
            </a:r>
            <a:endParaRPr lang="pl-PL" sz="1400" b="1" dirty="0"/>
          </a:p>
          <a:p>
            <a:r>
              <a:rPr lang="pl-PL" sz="1400" dirty="0"/>
              <a:t>W klasycznych algorytmach uczenia ze wzmocnieniem, wartości stanów V(s) </a:t>
            </a:r>
            <a:br>
              <a:rPr lang="pl-PL" sz="1400" dirty="0"/>
            </a:br>
            <a:r>
              <a:rPr lang="pl-PL" sz="1400" dirty="0"/>
              <a:t>lub par Q(s, a) przechowywane są w tablicach — czyli przypisuje się każdej możliwej sytuacji konkretną liczbę.</a:t>
            </a:r>
          </a:p>
          <a:p>
            <a:r>
              <a:rPr lang="pl-PL" sz="1400" dirty="0"/>
              <a:t>To działa dobrze tylko w małych i dyskretnych przestrzeniach, gdzie można „zapisać wszystko”. W bardziej złożonych środowiskach (np. sterowanie ruchem drogowym), takie podejście staje się niepraktyczne lub wręcz niemożliwe.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r>
              <a:rPr lang="pl-PL" sz="1400" b="1" dirty="0"/>
              <a:t>Co zastępuje aproksymacja funkcji?</a:t>
            </a:r>
          </a:p>
          <a:p>
            <a:r>
              <a:rPr lang="pl-PL" sz="1400" dirty="0"/>
              <a:t>Zamiast trzymać gotowe wartości w tablicach:</a:t>
            </a:r>
          </a:p>
          <a:p>
            <a:endParaRPr lang="pl-PL" sz="1400" dirty="0"/>
          </a:p>
          <a:p>
            <a:r>
              <a:rPr lang="pl-PL" sz="1400" b="1" dirty="0"/>
              <a:t>V(s) </a:t>
            </a:r>
            <a:r>
              <a:rPr lang="pl-PL" sz="1400" dirty="0"/>
              <a:t>staje się funkcją</a:t>
            </a:r>
            <a:r>
              <a:rPr lang="pl-PL" sz="1400" b="1" dirty="0"/>
              <a:t> V(s; θ)</a:t>
            </a:r>
            <a:r>
              <a:rPr lang="pl-PL" sz="1400" dirty="0"/>
              <a:t> – aproksymowaną np. przez sieć neuronową,</a:t>
            </a:r>
          </a:p>
          <a:p>
            <a:r>
              <a:rPr lang="pl-PL" sz="1400" b="1" dirty="0"/>
              <a:t>π</a:t>
            </a:r>
            <a:r>
              <a:rPr lang="pl-PL" sz="1050" b="1" dirty="0"/>
              <a:t>θ</a:t>
            </a:r>
            <a:r>
              <a:rPr lang="pl-PL" sz="1400" b="1" dirty="0"/>
              <a:t>(</a:t>
            </a:r>
            <a:r>
              <a:rPr lang="pl-PL" sz="1400" b="1" dirty="0" err="1"/>
              <a:t>a|s</a:t>
            </a:r>
            <a:r>
              <a:rPr lang="pl-PL" sz="1400" b="1" dirty="0"/>
              <a:t>)</a:t>
            </a:r>
            <a:r>
              <a:rPr lang="pl-PL" sz="1400" dirty="0"/>
              <a:t> – czyli polityka  – również staje się funkcją, siecią wyjściową aktora.</a:t>
            </a:r>
          </a:p>
          <a:p>
            <a:endParaRPr lang="pl-PL" sz="1400" dirty="0"/>
          </a:p>
          <a:p>
            <a:r>
              <a:rPr lang="pl-PL" sz="1400" dirty="0"/>
              <a:t>Aktualizacja tablicy Q lub wartości V zostaje zastąpiona obliczaniem gradientu i aktualizacją parametrów funkcji.</a:t>
            </a:r>
          </a:p>
          <a:p>
            <a:endParaRPr lang="pl-PL" sz="1400" dirty="0"/>
          </a:p>
          <a:p>
            <a:r>
              <a:rPr lang="pl-PL" sz="1400" b="1" dirty="0"/>
              <a:t>Dzięki temu:</a:t>
            </a:r>
          </a:p>
          <a:p>
            <a:r>
              <a:rPr lang="pl-PL" sz="1400" dirty="0"/>
              <a:t>Nie trzeba przechowywać dużych tablic stan–akcja.</a:t>
            </a:r>
          </a:p>
          <a:p>
            <a:r>
              <a:rPr lang="pl-PL" sz="1400" dirty="0"/>
              <a:t>Obliczenia są szybsze i prostsze – funkcja przyjmuje stan i od razu zwraca wynik,</a:t>
            </a:r>
          </a:p>
          <a:p>
            <a:r>
              <a:rPr lang="pl-PL" sz="1400" dirty="0"/>
              <a:t>Algorytm zużywa mniej pamięci i zasobów, co ma znaczenie przy długim trenowaniu lub działaniu w czasie rzeczywisty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F20028A-B232-E728-FD00-24751AB8B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000" y="3928610"/>
            <a:ext cx="4680000" cy="2448216"/>
          </a:xfrm>
          <a:prstGeom prst="rect">
            <a:avLst/>
          </a:prstGeom>
        </p:spPr>
      </p:pic>
      <p:pic>
        <p:nvPicPr>
          <p:cNvPr id="7171" name="Picture 3" descr="Policy Iteration Algorithm in Python and Tests with Frozen Lake OpenAI Gym  Environment- Reinforcement Learning Tutorial – Fusion of Engineering,  Control, Coding, Machine Learning, and Science">
            <a:extLst>
              <a:ext uri="{FF2B5EF4-FFF2-40B4-BE49-F238E27FC236}">
                <a16:creationId xmlns:a16="http://schemas.microsoft.com/office/drawing/2014/main" id="{8DA44CE7-04D8-A181-A3D9-863638DE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776" y="1154615"/>
            <a:ext cx="2304000" cy="257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619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D7100-B448-080C-9C2F-E9D367AC3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0C844714-B514-A040-452D-9E8D11016D23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5D971B8-2D09-D86F-8E69-2AB4298C5BB5}"/>
              </a:ext>
            </a:extLst>
          </p:cNvPr>
          <p:cNvSpPr txBox="1"/>
          <p:nvPr/>
        </p:nvSpPr>
        <p:spPr>
          <a:xfrm>
            <a:off x="504978" y="440552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ŚRODOWISKO SYMULACYJNE SUMO + TRACI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4A2CD45-28C9-5A12-8C0F-E578E4A7C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898" y="4910688"/>
            <a:ext cx="4680000" cy="1708056"/>
          </a:xfrm>
          <a:prstGeom prst="rect">
            <a:avLst/>
          </a:prstGeom>
        </p:spPr>
      </p:pic>
      <p:pic>
        <p:nvPicPr>
          <p:cNvPr id="5131" name="Picture 11" descr="Eclipse SUMO - Simulation of Urban MObility">
            <a:extLst>
              <a:ext uri="{FF2B5EF4-FFF2-40B4-BE49-F238E27FC236}">
                <a16:creationId xmlns:a16="http://schemas.microsoft.com/office/drawing/2014/main" id="{453422F5-CB54-1A2D-EEDE-67CC954C7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134" y="211950"/>
            <a:ext cx="4680000" cy="25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DD828424-BE09-FC2D-C99E-3A0628C95538}"/>
              </a:ext>
            </a:extLst>
          </p:cNvPr>
          <p:cNvSpPr txBox="1"/>
          <p:nvPr/>
        </p:nvSpPr>
        <p:spPr>
          <a:xfrm>
            <a:off x="504978" y="1286518"/>
            <a:ext cx="699220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/>
              <a:t>SUMO (</a:t>
            </a:r>
            <a:r>
              <a:rPr lang="pl-PL" sz="1400" dirty="0" err="1"/>
              <a:t>Simulation</a:t>
            </a:r>
            <a:r>
              <a:rPr lang="pl-PL" sz="1400" dirty="0"/>
              <a:t> of Urban </a:t>
            </a:r>
            <a:r>
              <a:rPr lang="pl-PL" sz="1400" dirty="0" err="1"/>
              <a:t>MObility</a:t>
            </a:r>
            <a:r>
              <a:rPr lang="pl-PL" sz="1400" dirty="0"/>
              <a:t>) to </a:t>
            </a:r>
            <a:r>
              <a:rPr lang="pl-PL" sz="1400" dirty="0" err="1"/>
              <a:t>otwartoźródłowy</a:t>
            </a:r>
            <a:r>
              <a:rPr lang="pl-PL" sz="1400" dirty="0"/>
              <a:t> </a:t>
            </a:r>
            <a:r>
              <a:rPr lang="pl-PL" sz="1400" dirty="0" err="1"/>
              <a:t>mikrosymulator</a:t>
            </a:r>
            <a:r>
              <a:rPr lang="pl-PL" sz="1400" dirty="0"/>
              <a:t> ruchu drogowego, który umożliwia dokładne modelowanie </a:t>
            </a:r>
            <a:r>
              <a:rPr lang="pl-PL" sz="1400" dirty="0" err="1"/>
              <a:t>zachowań</a:t>
            </a:r>
            <a:r>
              <a:rPr lang="pl-PL" sz="1400" dirty="0"/>
              <a:t> pojedynczych pojazdów.</a:t>
            </a:r>
          </a:p>
          <a:p>
            <a:r>
              <a:rPr lang="pl-PL" sz="1400" dirty="0"/>
              <a:t>Pozwala tworzyć realistyczne sieci dróg, definiować skrzyżowania, sygnalizację świetlną, źródła ruchu oraz pojazdy komunikacji publicznej.</a:t>
            </a:r>
          </a:p>
          <a:p>
            <a:endParaRPr lang="pl-PL" sz="1400" dirty="0"/>
          </a:p>
          <a:p>
            <a:r>
              <a:rPr lang="pl-PL" sz="1400" dirty="0"/>
              <a:t>W pracy wykorzystano sieć składającą się z czterech skrzyżowań </a:t>
            </a:r>
            <a:br>
              <a:rPr lang="pl-PL" sz="1400" dirty="0"/>
            </a:br>
            <a:r>
              <a:rPr lang="pl-PL" sz="1400" dirty="0"/>
              <a:t>i ośmiu wlotów – zróżnicowany, realistyczny model ruchu.</a:t>
            </a:r>
          </a:p>
          <a:p>
            <a:endParaRPr lang="pl-PL" sz="1400" dirty="0"/>
          </a:p>
          <a:p>
            <a:r>
              <a:rPr lang="pl-PL" sz="1400" b="1" dirty="0" err="1"/>
              <a:t>TraCI</a:t>
            </a:r>
            <a:r>
              <a:rPr lang="pl-PL" sz="1400" b="1" dirty="0"/>
              <a:t> (</a:t>
            </a:r>
            <a:r>
              <a:rPr lang="pl-PL" sz="1400" b="1" dirty="0" err="1"/>
              <a:t>Traffic</a:t>
            </a:r>
            <a:r>
              <a:rPr lang="pl-PL" sz="1400" b="1" dirty="0"/>
              <a:t> Control Interface)</a:t>
            </a:r>
          </a:p>
          <a:p>
            <a:r>
              <a:rPr lang="pl-PL" sz="1400" dirty="0"/>
              <a:t>Interfejs umożliwiający dwukierunkową komunikację między </a:t>
            </a:r>
            <a:r>
              <a:rPr lang="pl-PL" sz="1400" dirty="0" err="1"/>
              <a:t>Python</a:t>
            </a:r>
            <a:r>
              <a:rPr lang="pl-PL" sz="1400" dirty="0"/>
              <a:t>-em </a:t>
            </a:r>
            <a:br>
              <a:rPr lang="pl-PL" sz="1400" dirty="0"/>
            </a:br>
            <a:r>
              <a:rPr lang="pl-PL" sz="1400" dirty="0"/>
              <a:t>a SUMO w czasie rzeczywistym.</a:t>
            </a:r>
          </a:p>
          <a:p>
            <a:endParaRPr lang="pl-PL" sz="1400" dirty="0"/>
          </a:p>
          <a:p>
            <a:r>
              <a:rPr lang="pl-PL" sz="1400" b="1" dirty="0"/>
              <a:t>Dzięki </a:t>
            </a:r>
            <a:r>
              <a:rPr lang="pl-PL" sz="1400" b="1" dirty="0" err="1"/>
              <a:t>TraCI</a:t>
            </a:r>
            <a:r>
              <a:rPr lang="pl-PL" sz="1400" b="1" dirty="0"/>
              <a:t> agent RL może:</a:t>
            </a:r>
          </a:p>
          <a:p>
            <a:r>
              <a:rPr lang="pl-PL" sz="1400" dirty="0"/>
              <a:t>Odczytywać dane o stanie ruchu (kolejki, czas oczekiwania, pojazdy),</a:t>
            </a:r>
          </a:p>
          <a:p>
            <a:r>
              <a:rPr lang="pl-PL" sz="1400" dirty="0"/>
              <a:t>sterować światłami: </a:t>
            </a:r>
            <a:r>
              <a:rPr lang="pl-PL" sz="1400" dirty="0" err="1"/>
              <a:t>traci.trafficlight.setRedYellowGreenState</a:t>
            </a:r>
            <a:r>
              <a:rPr lang="pl-PL" sz="1400" dirty="0"/>
              <a:t>()</a:t>
            </a:r>
          </a:p>
          <a:p>
            <a:r>
              <a:rPr lang="pl-PL" sz="1400" dirty="0"/>
              <a:t>wykonywać akcje co krok symulacji i na bieżąco reagować na sytuację na skrzyżowaniu.</a:t>
            </a:r>
          </a:p>
          <a:p>
            <a:endParaRPr lang="pl-PL" sz="1400" dirty="0"/>
          </a:p>
          <a:p>
            <a:r>
              <a:rPr lang="pl-PL" sz="1400" b="1" dirty="0"/>
              <a:t>Dlaczego SUMO + </a:t>
            </a:r>
            <a:r>
              <a:rPr lang="pl-PL" sz="1400" b="1" dirty="0" err="1"/>
              <a:t>TraCI</a:t>
            </a:r>
            <a:r>
              <a:rPr lang="pl-PL" sz="1400" b="1" dirty="0"/>
              <a:t> ?</a:t>
            </a:r>
          </a:p>
          <a:p>
            <a:r>
              <a:rPr lang="pl-PL" sz="1400" dirty="0"/>
              <a:t>Łatwa integracja z </a:t>
            </a:r>
            <a:r>
              <a:rPr lang="pl-PL" sz="1400" dirty="0" err="1"/>
              <a:t>Python</a:t>
            </a:r>
            <a:r>
              <a:rPr lang="pl-PL" sz="1400" dirty="0"/>
              <a:t>-em,</a:t>
            </a:r>
          </a:p>
          <a:p>
            <a:r>
              <a:rPr lang="pl-PL" sz="1400" dirty="0"/>
              <a:t>Niskie wymagania sprzętowe,</a:t>
            </a:r>
          </a:p>
          <a:p>
            <a:r>
              <a:rPr lang="pl-PL" sz="1400" dirty="0"/>
              <a:t>Możliwość pełnej kontroli środowiska do testów algorytmu RL.</a:t>
            </a:r>
          </a:p>
          <a:p>
            <a:endParaRPr lang="pl-PL" sz="1400" dirty="0"/>
          </a:p>
        </p:txBody>
      </p:sp>
      <p:sp>
        <p:nvSpPr>
          <p:cNvPr id="22" name="Symbol zastępczy stopki 2">
            <a:extLst>
              <a:ext uri="{FF2B5EF4-FFF2-40B4-BE49-F238E27FC236}">
                <a16:creationId xmlns:a16="http://schemas.microsoft.com/office/drawing/2014/main" id="{2B413370-0ED8-EFBC-193D-8ADC659AF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23" name="Symbol zastępczy numeru slajdu 3">
            <a:extLst>
              <a:ext uri="{FF2B5EF4-FFF2-40B4-BE49-F238E27FC236}">
                <a16:creationId xmlns:a16="http://schemas.microsoft.com/office/drawing/2014/main" id="{BC0DB8EE-EBA9-716B-82F5-0F8368E33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7</a:t>
            </a:fld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EC3BF8C8-A10F-60BC-4AEC-177BF1F7B189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15D241F5-247D-F056-6590-99928D36EE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7185" y="2854734"/>
            <a:ext cx="4680000" cy="19305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3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89B7B-3FCF-67D2-6153-C20D4E44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9EC7AD4C-2EAD-9F06-9A42-14FC4EB73D33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B2824F33-3090-3944-98C5-6C6747EB7779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30658A5-E25E-D11D-D83B-0276C2DA0D7C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IMPLEMENTACJA ALGORYTMU W JĘZYKU PYTHON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0FF9E5B-D2F1-8E0E-112C-658A7FD59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84" y="117929"/>
            <a:ext cx="4141856" cy="6458619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9B0A656D-3341-5D75-2711-46BCC7517B5B}"/>
              </a:ext>
            </a:extLst>
          </p:cNvPr>
          <p:cNvSpPr txBox="1"/>
          <p:nvPr/>
        </p:nvSpPr>
        <p:spPr>
          <a:xfrm>
            <a:off x="504978" y="1286518"/>
            <a:ext cx="744632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1" dirty="0"/>
              <a:t>Inicjalizacja i połączenie z </a:t>
            </a:r>
            <a:r>
              <a:rPr lang="pl-PL" sz="1400" b="1" dirty="0" err="1"/>
              <a:t>TraCI</a:t>
            </a:r>
            <a:r>
              <a:rPr lang="pl-PL" sz="1400" b="1" dirty="0"/>
              <a:t> API</a:t>
            </a:r>
            <a:br>
              <a:rPr lang="pl-PL" sz="1400" dirty="0"/>
            </a:br>
            <a:r>
              <a:rPr lang="pl-PL" sz="1400" dirty="0"/>
              <a:t>Uruchomienie symulacji SUMO oraz nawiązanie połączenia z </a:t>
            </a:r>
            <a:r>
              <a:rPr lang="pl-PL" sz="1400" dirty="0" err="1"/>
              <a:t>Pythonem</a:t>
            </a:r>
            <a:r>
              <a:rPr lang="pl-PL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r>
              <a:rPr lang="pl-PL" sz="1400" b="1" dirty="0"/>
              <a:t>Utworzenie modelu </a:t>
            </a:r>
            <a:r>
              <a:rPr lang="pl-PL" sz="1400" b="1" dirty="0" err="1"/>
              <a:t>Actor-Critic</a:t>
            </a:r>
            <a:endParaRPr lang="pl-PL" sz="1400" b="1" dirty="0"/>
          </a:p>
          <a:p>
            <a:r>
              <a:rPr lang="pl-PL" sz="1400" dirty="0"/>
              <a:t>Inicjalizacja architektury sieci neuronowej aktora i krytyka.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r>
              <a:rPr lang="pl-PL" sz="1400" b="1" dirty="0"/>
              <a:t>Pętla działania, iteracja  (dla każdego kroku symulacji):</a:t>
            </a:r>
          </a:p>
          <a:p>
            <a:r>
              <a:rPr lang="pl-PL" sz="1400" dirty="0"/>
              <a:t>- Pobranie aktualnego stanu (</a:t>
            </a:r>
            <a:r>
              <a:rPr lang="pl-PL" sz="1400" dirty="0" err="1"/>
              <a:t>get_state</a:t>
            </a:r>
            <a:r>
              <a:rPr lang="pl-PL" sz="1400" dirty="0"/>
              <a:t>) – długości kolejek, ilość zatrzymanych pojazdów</a:t>
            </a:r>
          </a:p>
          <a:p>
            <a:r>
              <a:rPr lang="pl-PL" sz="1400" dirty="0"/>
              <a:t>- Wybór akcji (</a:t>
            </a:r>
            <a:r>
              <a:rPr lang="pl-PL" sz="1400" dirty="0" err="1"/>
              <a:t>choose_action</a:t>
            </a:r>
            <a:r>
              <a:rPr lang="pl-PL" sz="1400" dirty="0"/>
              <a:t>) – np. zmiana fazy świateł.</a:t>
            </a:r>
          </a:p>
          <a:p>
            <a:r>
              <a:rPr lang="pl-PL" sz="1400" dirty="0"/>
              <a:t>- Zastosowanie akcji (</a:t>
            </a:r>
            <a:r>
              <a:rPr lang="pl-PL" sz="1400" dirty="0" err="1"/>
              <a:t>apply_action</a:t>
            </a:r>
            <a:r>
              <a:rPr lang="pl-PL" sz="1400" dirty="0"/>
              <a:t>), jeśli decyzja tego wymaga.</a:t>
            </a:r>
          </a:p>
          <a:p>
            <a:r>
              <a:rPr lang="pl-PL" sz="1400" dirty="0"/>
              <a:t>- Wykonanie kroku symulacji (</a:t>
            </a:r>
            <a:r>
              <a:rPr lang="pl-PL" sz="1400" dirty="0" err="1"/>
              <a:t>simulationStep</a:t>
            </a:r>
            <a:r>
              <a:rPr lang="pl-PL" sz="1400" dirty="0"/>
              <a:t>).</a:t>
            </a:r>
          </a:p>
          <a:p>
            <a:r>
              <a:rPr lang="pl-PL" sz="1400" dirty="0"/>
              <a:t>- Obliczenie nagrody (</a:t>
            </a:r>
            <a:r>
              <a:rPr lang="pl-PL" sz="1400" dirty="0" err="1"/>
              <a:t>get_reward</a:t>
            </a:r>
            <a:r>
              <a:rPr lang="pl-PL" sz="1400" dirty="0"/>
              <a:t>) – np. na podstawie łącznego czasu oczekiwania.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r>
              <a:rPr lang="pl-PL" sz="1400" b="1" dirty="0"/>
              <a:t>Uczenie i zapis modelu:</a:t>
            </a:r>
          </a:p>
          <a:p>
            <a:r>
              <a:rPr lang="pl-PL" sz="1400" dirty="0"/>
              <a:t>- Jeśli trwa trening, następuje aktualizacja wag sieci (update </a:t>
            </a:r>
            <a:r>
              <a:rPr lang="pl-PL" sz="1400" dirty="0" err="1"/>
              <a:t>weights</a:t>
            </a:r>
            <a:r>
              <a:rPr lang="pl-PL" sz="1400" dirty="0"/>
              <a:t>).</a:t>
            </a:r>
          </a:p>
          <a:p>
            <a:r>
              <a:rPr lang="pl-PL" sz="1400" dirty="0"/>
              <a:t>- Po zakończeniu treningu model zostaje zapisany (</a:t>
            </a:r>
            <a:r>
              <a:rPr lang="pl-PL" sz="1400" dirty="0" err="1"/>
              <a:t>save</a:t>
            </a:r>
            <a:r>
              <a:rPr lang="pl-PL" sz="1400" dirty="0"/>
              <a:t> model).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endParaRPr lang="pl-PL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pl-PL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traci		# Interfejs komunikacji z SUMO</a:t>
            </a:r>
          </a:p>
          <a:p>
            <a:r>
              <a:rPr lang="pl-PL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pl-PL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numpy</a:t>
            </a:r>
            <a:r>
              <a:rPr lang="pl-PL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		# Operacje na danych wejściowych</a:t>
            </a:r>
          </a:p>
          <a:p>
            <a:r>
              <a:rPr lang="pl-PL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pl-PL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tensorflow</a:t>
            </a:r>
            <a:r>
              <a:rPr lang="pl-PL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		# Uczenie głębokie (sieci neuronowe)</a:t>
            </a:r>
          </a:p>
        </p:txBody>
      </p:sp>
      <p:sp>
        <p:nvSpPr>
          <p:cNvPr id="18" name="Symbol zastępczy stopki 2">
            <a:extLst>
              <a:ext uri="{FF2B5EF4-FFF2-40B4-BE49-F238E27FC236}">
                <a16:creationId xmlns:a16="http://schemas.microsoft.com/office/drawing/2014/main" id="{DF282E5E-0753-EAF0-593B-936061429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b="1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b="1" dirty="0">
              <a:latin typeface="Aptos Light" panose="020B0004020202020204" pitchFamily="34" charset="0"/>
            </a:endParaRPr>
          </a:p>
        </p:txBody>
      </p:sp>
      <p:sp>
        <p:nvSpPr>
          <p:cNvPr id="19" name="Symbol zastępczy numeru slajdu 3">
            <a:extLst>
              <a:ext uri="{FF2B5EF4-FFF2-40B4-BE49-F238E27FC236}">
                <a16:creationId xmlns:a16="http://schemas.microsoft.com/office/drawing/2014/main" id="{F7542E88-DF90-5895-72C4-E05EC2920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38741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FFA5F-D31F-6E2F-1240-496504D92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42F51E4D-A603-1130-E1F9-3C36FFC82B0D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622DC41E-C594-3A2C-365E-A8DCC4C60CCE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SIEĆ NEURONOWA I PROCES UCZENIA MODELU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C6822729-EAB1-6130-EE8E-E76EF1ED75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79" y="315641"/>
            <a:ext cx="4680000" cy="378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09FDEA3A-BDB5-7B70-56DB-B3C6C0D1F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79" y="4280827"/>
            <a:ext cx="4680000" cy="2377143"/>
          </a:xfrm>
          <a:prstGeom prst="rect">
            <a:avLst/>
          </a:prstGeom>
        </p:spPr>
      </p:pic>
      <p:sp>
        <p:nvSpPr>
          <p:cNvPr id="13" name="Symbol zastępczy stopki 2">
            <a:extLst>
              <a:ext uri="{FF2B5EF4-FFF2-40B4-BE49-F238E27FC236}">
                <a16:creationId xmlns:a16="http://schemas.microsoft.com/office/drawing/2014/main" id="{9AA9DBF6-4A16-7398-04A2-E350B7A2B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15" name="Symbol zastępczy numeru slajdu 3">
            <a:extLst>
              <a:ext uri="{FF2B5EF4-FFF2-40B4-BE49-F238E27FC236}">
                <a16:creationId xmlns:a16="http://schemas.microsoft.com/office/drawing/2014/main" id="{BB5BB926-E5EA-B092-3E53-E36893A49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9</a:t>
            </a:fld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91DA9DC-D079-D798-3695-C1B4E1CA09E0}"/>
              </a:ext>
            </a:extLst>
          </p:cNvPr>
          <p:cNvSpPr txBox="1"/>
          <p:nvPr/>
        </p:nvSpPr>
        <p:spPr>
          <a:xfrm>
            <a:off x="504978" y="1286518"/>
            <a:ext cx="688002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1" dirty="0"/>
              <a:t>Warstwa wspólna (</a:t>
            </a:r>
            <a:r>
              <a:rPr lang="pl-PL" sz="1400" b="1" dirty="0" err="1"/>
              <a:t>self.common</a:t>
            </a:r>
            <a:r>
              <a:rPr lang="pl-PL" sz="1400" b="1" dirty="0"/>
              <a:t>)</a:t>
            </a:r>
          </a:p>
          <a:p>
            <a:r>
              <a:rPr lang="pl-PL" sz="1400" dirty="0"/>
              <a:t>Wektor wejściowy (1,8) (długość kolejki, czasy oczekiwania).</a:t>
            </a:r>
          </a:p>
          <a:p>
            <a:r>
              <a:rPr lang="pl-PL" sz="1400" dirty="0" err="1"/>
              <a:t>Dense</a:t>
            </a:r>
            <a:r>
              <a:rPr lang="pl-PL" sz="1400" dirty="0"/>
              <a:t>(128) + </a:t>
            </a:r>
            <a:r>
              <a:rPr lang="pl-PL" sz="1400" dirty="0" err="1"/>
              <a:t>ReLU</a:t>
            </a:r>
            <a:endParaRPr lang="pl-PL" sz="1400" dirty="0"/>
          </a:p>
          <a:p>
            <a:r>
              <a:rPr lang="pl-PL" sz="1400" dirty="0" err="1"/>
              <a:t>Dense</a:t>
            </a:r>
            <a:r>
              <a:rPr lang="pl-PL" sz="1400" dirty="0"/>
              <a:t>(64) + </a:t>
            </a:r>
            <a:r>
              <a:rPr lang="pl-PL" sz="1400" dirty="0" err="1"/>
              <a:t>ReLU</a:t>
            </a:r>
            <a:endParaRPr lang="pl-PL" sz="1400" dirty="0"/>
          </a:p>
          <a:p>
            <a:endParaRPr lang="pl-PL" sz="1400" dirty="0"/>
          </a:p>
          <a:p>
            <a:r>
              <a:rPr lang="pl-PL" sz="1400" b="1" dirty="0"/>
              <a:t>Warstwa aktora (</a:t>
            </a:r>
            <a:r>
              <a:rPr lang="pl-PL" sz="1400" b="1" dirty="0" err="1"/>
              <a:t>self.actor</a:t>
            </a:r>
            <a:r>
              <a:rPr lang="pl-PL" sz="1400" b="1" dirty="0"/>
              <a:t>)</a:t>
            </a:r>
          </a:p>
          <a:p>
            <a:r>
              <a:rPr lang="pl-PL" sz="1400" dirty="0"/>
              <a:t>Na podstawie danych o ruchu wyznacza prawdopodobieństwa dla każdej fazy świateł.</a:t>
            </a:r>
          </a:p>
          <a:p>
            <a:r>
              <a:rPr lang="pl-PL" sz="1400" dirty="0"/>
              <a:t>Dzięki funkcji </a:t>
            </a:r>
            <a:r>
              <a:rPr lang="pl-PL" sz="1400" dirty="0" err="1"/>
              <a:t>softmax</a:t>
            </a:r>
            <a:r>
              <a:rPr lang="pl-PL" sz="1400" dirty="0"/>
              <a:t> sieć wybiera fazę najbardziej odpowiednią w danej sytuacji.</a:t>
            </a:r>
          </a:p>
          <a:p>
            <a:endParaRPr lang="pl-PL" sz="1400" b="1" dirty="0"/>
          </a:p>
          <a:p>
            <a:r>
              <a:rPr lang="pl-PL" sz="1400" b="1" dirty="0"/>
              <a:t>Warstwa krytyka (</a:t>
            </a:r>
            <a:r>
              <a:rPr lang="pl-PL" sz="1400" b="1" dirty="0" err="1"/>
              <a:t>self.critic</a:t>
            </a:r>
            <a:r>
              <a:rPr lang="pl-PL" sz="1400" b="1" dirty="0"/>
              <a:t>)</a:t>
            </a:r>
          </a:p>
          <a:p>
            <a:r>
              <a:rPr lang="pl-PL" sz="1400" dirty="0"/>
              <a:t>Ocena bieżącej wartości stanu ruchu (V(s)), czyli przewidywanie skumulowanej przyszłej nagrody. Zwraca skalarną wartość stanu.</a:t>
            </a:r>
          </a:p>
          <a:p>
            <a:r>
              <a:rPr lang="pl-PL" sz="1400" dirty="0"/>
              <a:t>Wartość ta służy do obliczenia błędu TD i aktualizacji polityki Aktora.</a:t>
            </a:r>
          </a:p>
          <a:p>
            <a:endParaRPr lang="pl-PL" sz="1400" dirty="0"/>
          </a:p>
          <a:p>
            <a:r>
              <a:rPr lang="pl-PL" sz="1400" b="1" dirty="0"/>
              <a:t>TRENING</a:t>
            </a:r>
          </a:p>
          <a:p>
            <a:r>
              <a:rPr lang="pl-PL" sz="1400" dirty="0"/>
              <a:t>Na początku treningu agent eksplorował losowo – widać to po bardzo niskich i silnie niestabilnych nagrodach z pojedynczymi skokami do wartości wysokich. Około 150. epizodu średnia krocząca zaczęła rosnąć, a fluktuacje się zmniejszyły, co świadczy o wypracowaniu efektywnej polityki. W późniejszych epizodach nagrody stają się coraz wyższe i bardziej stabilne</a:t>
            </a:r>
          </a:p>
          <a:p>
            <a:endParaRPr lang="pl-PL" sz="1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BE46D244-866F-8624-A28C-9157D8C7CBA0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</p:spTree>
    <p:extLst>
      <p:ext uri="{BB962C8B-B14F-4D97-AF65-F5344CB8AC3E}">
        <p14:creationId xmlns:p14="http://schemas.microsoft.com/office/powerpoint/2010/main" val="280767846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4596</TotalTime>
  <Words>2445</Words>
  <Application>Microsoft Office PowerPoint</Application>
  <PresentationFormat>Panoramiczny</PresentationFormat>
  <Paragraphs>310</Paragraphs>
  <Slides>15</Slides>
  <Notes>13</Notes>
  <HiddenSlides>0</HiddenSlides>
  <MMClips>0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5" baseType="lpstr">
      <vt:lpstr> Aptos (tekst podstawowy)</vt:lpstr>
      <vt:lpstr>SimSun</vt:lpstr>
      <vt:lpstr>Aptos</vt:lpstr>
      <vt:lpstr>Aptos Black</vt:lpstr>
      <vt:lpstr>Aptos Display</vt:lpstr>
      <vt:lpstr>Aptos Light</vt:lpstr>
      <vt:lpstr>Arial</vt:lpstr>
      <vt:lpstr>Cascadia Code</vt:lpstr>
      <vt:lpstr>Times New Roman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Jan Smoter</dc:creator>
  <cp:lastModifiedBy>Robert Jan Smoter</cp:lastModifiedBy>
  <cp:revision>80</cp:revision>
  <dcterms:created xsi:type="dcterms:W3CDTF">2025-05-25T18:07:58Z</dcterms:created>
  <dcterms:modified xsi:type="dcterms:W3CDTF">2025-05-28T22:44:54Z</dcterms:modified>
</cp:coreProperties>
</file>